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4"/>
  </p:notesMasterIdLst>
  <p:handoutMasterIdLst>
    <p:handoutMasterId r:id="rId35"/>
  </p:handoutMasterIdLst>
  <p:sldIdLst>
    <p:sldId id="439" r:id="rId3"/>
    <p:sldId id="2004" r:id="rId4"/>
    <p:sldId id="2030" r:id="rId5"/>
    <p:sldId id="2031" r:id="rId6"/>
    <p:sldId id="2006" r:id="rId7"/>
    <p:sldId id="2007" r:id="rId8"/>
    <p:sldId id="2008" r:id="rId9"/>
    <p:sldId id="2032" r:id="rId10"/>
    <p:sldId id="2033" r:id="rId11"/>
    <p:sldId id="2034" r:id="rId12"/>
    <p:sldId id="2042" r:id="rId13"/>
    <p:sldId id="2035" r:id="rId14"/>
    <p:sldId id="2009" r:id="rId15"/>
    <p:sldId id="2054" r:id="rId16"/>
    <p:sldId id="2036" r:id="rId17"/>
    <p:sldId id="2037" r:id="rId18"/>
    <p:sldId id="2038" r:id="rId19"/>
    <p:sldId id="2039" r:id="rId20"/>
    <p:sldId id="2040" r:id="rId21"/>
    <p:sldId id="2045" r:id="rId22"/>
    <p:sldId id="2041" r:id="rId23"/>
    <p:sldId id="2044" r:id="rId24"/>
    <p:sldId id="2046" r:id="rId25"/>
    <p:sldId id="2048" r:id="rId26"/>
    <p:sldId id="2047" r:id="rId27"/>
    <p:sldId id="2055" r:id="rId28"/>
    <p:sldId id="2049" r:id="rId29"/>
    <p:sldId id="2050" r:id="rId30"/>
    <p:sldId id="2051" r:id="rId31"/>
    <p:sldId id="2052" r:id="rId32"/>
    <p:sldId id="205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s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C77FAC"/>
    <a:srgbClr val="E2287E"/>
    <a:srgbClr val="ED6C00"/>
    <a:srgbClr val="984378"/>
    <a:srgbClr val="FFFFFF"/>
    <a:srgbClr val="54C3F4"/>
    <a:srgbClr val="22304B"/>
    <a:srgbClr val="0062AC"/>
    <a:srgbClr val="2CA738"/>
    <a:srgbClr val="5A2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5262" autoAdjust="0"/>
  </p:normalViewPr>
  <p:slideViewPr>
    <p:cSldViewPr snapToGrid="0">
      <p:cViewPr varScale="1">
        <p:scale>
          <a:sx n="86" d="100"/>
          <a:sy n="86" d="100"/>
        </p:scale>
        <p:origin x="422" y="48"/>
      </p:cViewPr>
      <p:guideLst/>
    </p:cSldViewPr>
  </p:slideViewPr>
  <p:outlineViewPr>
    <p:cViewPr>
      <p:scale>
        <a:sx n="33" d="100"/>
        <a:sy n="33" d="100"/>
      </p:scale>
      <p:origin x="0" y="-11914"/>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EE64E-9A2D-4D02-BD46-DFCFC74B5EE4}"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3604F-F5C7-412C-AE28-FF961BD94C8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100" b="0" i="0" cap="none" spc="0" dirty="0">
                <a:ln w="0"/>
                <a:effectLst>
                  <a:outerShdw blurRad="38100" dist="19050" dir="2700000" algn="tl" rotWithShape="0">
                    <a:schemeClr val="dk1">
                      <a:alpha val="40000"/>
                    </a:schemeClr>
                  </a:outerShdw>
                </a:effectLst>
              </a:rPr>
              <a:t>这是</a:t>
            </a:r>
            <a:endParaRPr lang="en-US" altLang="zh-CN" sz="2100" b="0" i="0" cap="none" spc="0" dirty="0">
              <a:ln w="0"/>
              <a:effectLst>
                <a:outerShdw blurRad="38100" dist="19050" dir="2700000" algn="tl" rotWithShape="0">
                  <a:schemeClr val="dk1">
                    <a:alpha val="40000"/>
                  </a:schemeClr>
                </a:outerShdw>
              </a:effectLst>
            </a:endParaRPr>
          </a:p>
        </p:txBody>
      </p:sp>
      <p:sp>
        <p:nvSpPr>
          <p:cNvPr id="4" name="灯片编号占位符 3"/>
          <p:cNvSpPr>
            <a:spLocks noGrp="1"/>
          </p:cNvSpPr>
          <p:nvPr>
            <p:ph type="sldNum" sz="quarter" idx="10"/>
          </p:nvPr>
        </p:nvSpPr>
        <p:spPr/>
        <p:txBody>
          <a:bodyPr/>
          <a:lstStyle/>
          <a:p>
            <a:fld id="{8ED3604F-F5C7-412C-AE28-FF961BD94C8A}"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1852551"/>
          </a:xfrm>
          <a:solidFill>
            <a:srgbClr val="ED6C00"/>
          </a:solidFill>
        </p:spPr>
        <p:txBody>
          <a:bodyPr anchor="ctr"/>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4447" y="1"/>
            <a:ext cx="11797552" cy="669129"/>
          </a:xfrm>
          <a:noFill/>
        </p:spPr>
        <p:txBody>
          <a:bodyPr>
            <a:noAutofit/>
          </a:bodyPr>
          <a:lstStyle>
            <a:lvl1pPr>
              <a:defRPr sz="4000" b="1" baseline="0">
                <a:solidFill>
                  <a:schemeClr val="tx1"/>
                </a:solidFill>
                <a:latin typeface="Calibri" panose="020F0502020204030204" pitchFamily="34" charset="0"/>
                <a:ea typeface="黑体" panose="02010609060101010101" pitchFamily="49" charset="-122"/>
              </a:defRPr>
            </a:lvl1pPr>
          </a:lstStyle>
          <a:p>
            <a:r>
              <a:rPr lang="en-US" dirty="0"/>
              <a:t>Click to edit Master title style</a:t>
            </a:r>
          </a:p>
        </p:txBody>
      </p:sp>
      <p:sp>
        <p:nvSpPr>
          <p:cNvPr id="3" name="Content Placeholder 2"/>
          <p:cNvSpPr>
            <a:spLocks noGrp="1"/>
          </p:cNvSpPr>
          <p:nvPr>
            <p:ph idx="1"/>
          </p:nvPr>
        </p:nvSpPr>
        <p:spPr>
          <a:xfrm>
            <a:off x="394447" y="789710"/>
            <a:ext cx="11355295" cy="5820093"/>
          </a:xfrm>
        </p:spPr>
        <p:txBody>
          <a:bodyPr/>
          <a:lstStyle>
            <a:lvl1pPr>
              <a:lnSpc>
                <a:spcPct val="120000"/>
              </a:lnSpc>
              <a:defRPr sz="3200" b="1" i="0" baseline="0">
                <a:ea typeface="黑体" panose="02010609060101010101" pitchFamily="49" charset="-122"/>
              </a:defRPr>
            </a:lvl1pPr>
            <a:lvl2pPr>
              <a:lnSpc>
                <a:spcPct val="120000"/>
              </a:lnSpc>
              <a:defRPr sz="3000" b="0" i="0" baseline="0">
                <a:ea typeface="华文楷体" panose="02010600040101010101" pitchFamily="2" charset="-122"/>
              </a:defRPr>
            </a:lvl2pPr>
            <a:lvl3pPr>
              <a:lnSpc>
                <a:spcPct val="120000"/>
              </a:lnSpc>
              <a:defRPr sz="2800" b="0" i="0" baseline="0">
                <a:ea typeface="华文新魏" panose="02010800040101010101" pitchFamily="2" charset="-122"/>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Line 1"/>
          <p:cNvSpPr>
            <a:spLocks noChangeShapeType="1"/>
          </p:cNvSpPr>
          <p:nvPr userDrawn="1"/>
        </p:nvSpPr>
        <p:spPr bwMode="auto">
          <a:xfrm>
            <a:off x="0" y="669131"/>
            <a:ext cx="12192000" cy="0"/>
          </a:xfrm>
          <a:prstGeom prst="line">
            <a:avLst/>
          </a:prstGeom>
          <a:noFill/>
          <a:ln w="25400">
            <a:solidFill>
              <a:srgbClr val="ED6C00"/>
            </a:solidFill>
            <a:miter lim="800000"/>
          </a:ln>
          <a:effectLst/>
        </p:spPr>
        <p:txBody>
          <a:bodyPr/>
          <a:lstStyle/>
          <a:p>
            <a:pPr>
              <a:buFont typeface="Times New Roman" panose="02020603050405020304" pitchFamily="16" charset="0"/>
              <a:buNone/>
              <a:defRPr/>
            </a:pPr>
            <a:endParaRPr lang="en-GB">
              <a:latin typeface="Arial" panose="020B0604020202020204" pitchFamily="34" charset="0"/>
              <a:ea typeface="宋体" panose="02010600030101010101" pitchFamily="2" charset="-122"/>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76539" y="70587"/>
            <a:ext cx="527955" cy="527955"/>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11293947" y="6580997"/>
            <a:ext cx="898052" cy="306705"/>
          </a:xfrm>
          <a:prstGeom prst="rect">
            <a:avLst/>
          </a:prstGeom>
          <a:solidFill>
            <a:srgbClr val="ED6C00"/>
          </a:solid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sz="1400" dirty="0">
              <a:ln>
                <a:noFill/>
              </a:ln>
              <a:solidFill>
                <a:schemeClr val="bg1"/>
              </a:solidFill>
            </a:endParaRPr>
          </a:p>
        </p:txBody>
      </p:sp>
      <p:sp>
        <p:nvSpPr>
          <p:cNvPr id="2" name="Title Placeholder 1"/>
          <p:cNvSpPr>
            <a:spLocks noGrp="1"/>
          </p:cNvSpPr>
          <p:nvPr>
            <p:ph type="title"/>
          </p:nvPr>
        </p:nvSpPr>
        <p:spPr>
          <a:xfrm>
            <a:off x="0" y="1"/>
            <a:ext cx="11178636" cy="890648"/>
          </a:xfrm>
          <a:prstGeom prst="rect">
            <a:avLst/>
          </a:prstGeom>
          <a:solidFill>
            <a:srgbClr val="ED6C0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94447" y="991590"/>
            <a:ext cx="11355295" cy="57084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3528060" y="6581140"/>
            <a:ext cx="7370233" cy="307777"/>
          </a:xfrm>
          <a:prstGeom prst="rect">
            <a:avLst/>
          </a:prstGeom>
          <a:solidFill>
            <a:schemeClr val="accent2">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b="0" kern="1200" dirty="0" smtClean="0">
                <a:solidFill>
                  <a:schemeClr val="bg1"/>
                </a:solidFill>
                <a:latin typeface="+mn-lt"/>
                <a:ea typeface="+mn-ea"/>
                <a:cs typeface="+mn-cs"/>
              </a:rPr>
              <a:t>多通道卷积神经网络人体运动识别研究</a:t>
            </a:r>
            <a:endParaRPr lang="zh-CN" altLang="en-US" sz="1400" b="0" kern="1200" dirty="0">
              <a:solidFill>
                <a:schemeClr val="bg1"/>
              </a:solidFill>
              <a:latin typeface="+mn-lt"/>
              <a:ea typeface="+mn-ea"/>
              <a:cs typeface="+mn-cs"/>
            </a:endParaRPr>
          </a:p>
        </p:txBody>
      </p:sp>
      <p:sp>
        <p:nvSpPr>
          <p:cNvPr id="14" name="TextBox 13"/>
          <p:cNvSpPr txBox="1"/>
          <p:nvPr userDrawn="1"/>
        </p:nvSpPr>
        <p:spPr>
          <a:xfrm>
            <a:off x="0" y="6581140"/>
            <a:ext cx="3528060" cy="306705"/>
          </a:xfrm>
          <a:prstGeom prst="rect">
            <a:avLst/>
          </a:prstGeom>
          <a:solidFill>
            <a:srgbClr val="ED6C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chemeClr val="bg1"/>
                </a:solidFill>
                <a:effectLst/>
                <a:uLnTx/>
                <a:uFillTx/>
                <a:latin typeface="+mn-lt"/>
                <a:ea typeface="+mn-ea"/>
                <a:cs typeface="+mn-cs"/>
              </a:rPr>
              <a:t>黄文博</a:t>
            </a:r>
            <a:r>
              <a:rPr kumimoji="0" lang="en-US" altLang="zh-CN" sz="1400" b="0" i="0" u="none" strike="noStrike" kern="1200" cap="none" spc="0" normalizeH="0" baseline="0" noProof="0" dirty="0" smtClean="0">
                <a:ln>
                  <a:noFill/>
                </a:ln>
                <a:solidFill>
                  <a:schemeClr val="bg1"/>
                </a:solidFill>
                <a:effectLst/>
                <a:uLnTx/>
                <a:uFillTx/>
                <a:latin typeface="+mn-lt"/>
                <a:ea typeface="+mn-ea"/>
                <a:cs typeface="+mn-cs"/>
              </a:rPr>
              <a:t>, </a:t>
            </a:r>
            <a:r>
              <a:rPr kumimoji="0" lang="en-US" altLang="zh-CN" sz="1400" b="0" i="0" u="none" strike="noStrike" kern="1200" cap="none" spc="0" normalizeH="0" baseline="0" noProof="0" dirty="0">
                <a:ln>
                  <a:noFill/>
                </a:ln>
                <a:solidFill>
                  <a:schemeClr val="bg1"/>
                </a:solidFill>
                <a:effectLst/>
                <a:uLnTx/>
                <a:uFillTx/>
                <a:latin typeface="+mn-lt"/>
                <a:ea typeface="+mn-ea"/>
                <a:cs typeface="+mn-cs"/>
              </a:rPr>
              <a:t>http</a:t>
            </a:r>
            <a:r>
              <a:rPr kumimoji="0" lang="en-US" altLang="zh-CN" sz="1400" b="0" i="0" u="none" strike="noStrike" kern="1200" cap="none" spc="0" normalizeH="0" baseline="0" noProof="0" dirty="0" smtClean="0">
                <a:ln>
                  <a:noFill/>
                </a:ln>
                <a:solidFill>
                  <a:schemeClr val="bg1"/>
                </a:solidFill>
                <a:effectLst/>
                <a:uLnTx/>
                <a:uFillTx/>
                <a:latin typeface="+mn-lt"/>
                <a:ea typeface="+mn-ea"/>
                <a:cs typeface="+mn-cs"/>
              </a:rPr>
              <a:t>://wenbohuang1002.github.io</a:t>
            </a:r>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TextBox 11"/>
          <p:cNvSpPr txBox="1"/>
          <p:nvPr userDrawn="1"/>
        </p:nvSpPr>
        <p:spPr>
          <a:xfrm>
            <a:off x="10898293" y="6581140"/>
            <a:ext cx="1292860" cy="306705"/>
          </a:xfrm>
          <a:prstGeom prst="rect">
            <a:avLst/>
          </a:prstGeom>
          <a:solidFill>
            <a:srgbClr val="ED6C00"/>
          </a:solidFill>
        </p:spPr>
        <p:txBody>
          <a:bodyPr wrap="square" rtlCol="0">
            <a:spAutoFit/>
          </a:bodyPr>
          <a:lstStyle/>
          <a:p>
            <a:pPr algn="ctr"/>
            <a:fld id="{C603BFBC-EF15-48A5-8249-0FEAC4BE5DBB}" type="slidenum">
              <a:rPr lang="en-US" sz="1400" smtClean="0">
                <a:solidFill>
                  <a:schemeClr val="bg1"/>
                </a:solidFill>
              </a:rPr>
              <a:t>‹#›</a:t>
            </a:fld>
            <a:endParaRPr lang="en-US" sz="14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128" y="0"/>
            <a:ext cx="12200255" cy="3218815"/>
          </a:xfrm>
        </p:spPr>
        <p:txBody>
          <a:bodyPr>
            <a:normAutofit/>
          </a:bodyPr>
          <a:lstStyle/>
          <a:p>
            <a:r>
              <a:rPr lang="zh-CN" altLang="en-US" sz="8000" b="1" dirty="0" smtClean="0">
                <a:latin typeface="Calibri" panose="020F0502020204030204" pitchFamily="34" charset="0"/>
                <a:ea typeface="黑体" panose="02010609060101010101" pitchFamily="49" charset="-122"/>
              </a:rPr>
              <a:t>多通道卷积神经网络人体运动识别研究</a:t>
            </a:r>
            <a:endParaRPr lang="zh-CN" altLang="en-US" sz="8000" b="1" dirty="0">
              <a:latin typeface="Calibri" panose="020F0502020204030204" pitchFamily="34" charset="0"/>
              <a:ea typeface="黑体" panose="02010609060101010101" pitchFamily="49" charset="-122"/>
            </a:endParaRPr>
          </a:p>
        </p:txBody>
      </p:sp>
      <p:sp>
        <p:nvSpPr>
          <p:cNvPr id="5" name="Subtitle 2"/>
          <p:cNvSpPr txBox="1"/>
          <p:nvPr/>
        </p:nvSpPr>
        <p:spPr>
          <a:xfrm>
            <a:off x="1794510" y="3826609"/>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pPr>
            <a:r>
              <a:rPr lang="zh-CN" altLang="en-US" sz="4800" dirty="0" smtClean="0">
                <a:ln w="0"/>
                <a:effectLst>
                  <a:outerShdw blurRad="38100" dist="19050" dir="2700000" algn="tl" rotWithShape="0">
                    <a:schemeClr val="dk1">
                      <a:alpha val="40000"/>
                    </a:schemeClr>
                  </a:outerShdw>
                </a:effectLst>
                <a:ea typeface="华文楷体" panose="02010600040101010101" pitchFamily="2" charset="-122"/>
              </a:rPr>
              <a:t>南京师范大学</a:t>
            </a:r>
            <a:endParaRPr lang="en-US" altLang="zh-CN" sz="4800" dirty="0" smtClean="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答辩</a:t>
            </a: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学生：</a:t>
            </a: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黄文博</a:t>
            </a: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指导老师：</a:t>
            </a: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张雷 副教授</a:t>
            </a: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3" name="内容占位符 2"/>
          <p:cNvSpPr>
            <a:spLocks noGrp="1"/>
          </p:cNvSpPr>
          <p:nvPr>
            <p:ph idx="1"/>
          </p:nvPr>
        </p:nvSpPr>
        <p:spPr/>
        <p:txBody>
          <a:bodyPr/>
          <a:lstStyle/>
          <a:p>
            <a:r>
              <a:rPr lang="zh-CN" altLang="en-US" dirty="0" smtClean="0"/>
              <a:t>挑战</a:t>
            </a:r>
            <a:r>
              <a:rPr lang="en-US" altLang="zh-CN" dirty="0"/>
              <a:t>3</a:t>
            </a:r>
            <a:r>
              <a:rPr lang="zh-CN" altLang="en-US" dirty="0" smtClean="0"/>
              <a:t>：</a:t>
            </a:r>
            <a:r>
              <a:rPr lang="zh-CN" altLang="en-US" dirty="0"/>
              <a:t>通道都来自同一网络，可否进一步提高多样性</a:t>
            </a:r>
            <a:r>
              <a:rPr lang="zh-CN" altLang="en-US" dirty="0" smtClean="0"/>
              <a:t>？</a:t>
            </a:r>
            <a:endParaRPr lang="zh-CN" altLang="en-US" dirty="0"/>
          </a:p>
          <a:p>
            <a:r>
              <a:rPr lang="zh-CN" altLang="en-US" dirty="0"/>
              <a:t>解决办法</a:t>
            </a:r>
            <a:r>
              <a:rPr lang="zh-CN" altLang="en-US" dirty="0" smtClean="0"/>
              <a:t>：</a:t>
            </a:r>
            <a:r>
              <a:rPr lang="zh-CN" altLang="en-US" dirty="0"/>
              <a:t>外部</a:t>
            </a:r>
            <a:r>
              <a:rPr lang="zh-CN" altLang="en-US" dirty="0" smtClean="0"/>
              <a:t>激活</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447" y="2581935"/>
            <a:ext cx="6349939" cy="3144161"/>
          </a:xfrm>
          <a:prstGeom prst="rect">
            <a:avLst/>
          </a:prstGeom>
        </p:spPr>
      </p:pic>
      <p:sp>
        <p:nvSpPr>
          <p:cNvPr id="8" name="矩形 7"/>
          <p:cNvSpPr/>
          <p:nvPr/>
        </p:nvSpPr>
        <p:spPr>
          <a:xfrm>
            <a:off x="7951890" y="2517290"/>
            <a:ext cx="3917554" cy="3323987"/>
          </a:xfrm>
          <a:prstGeom prst="rect">
            <a:avLst/>
          </a:prstGeom>
        </p:spPr>
        <p:txBody>
          <a:bodyPr wrap="square">
            <a:spAutoFit/>
          </a:bodyPr>
          <a:lstStyle/>
          <a:p>
            <a:r>
              <a:rPr lang="zh-CN" altLang="en-US" sz="3000" dirty="0">
                <a:ea typeface="华文楷体" panose="02010600040101010101" pitchFamily="2" charset="-122"/>
              </a:rPr>
              <a:t>借鉴集成学习思想，同时训练多个不同的网络</a:t>
            </a:r>
            <a:r>
              <a:rPr lang="en-US" altLang="zh-CN" sz="3000" dirty="0">
                <a:ea typeface="华文楷体" panose="02010600040101010101" pitchFamily="2" charset="-122"/>
              </a:rPr>
              <a:t>M</a:t>
            </a:r>
            <a:r>
              <a:rPr lang="en-US" altLang="zh-CN" sz="3000" baseline="-25000" dirty="0">
                <a:ea typeface="华文楷体" panose="02010600040101010101" pitchFamily="2" charset="-122"/>
              </a:rPr>
              <a:t>1</a:t>
            </a:r>
            <a:r>
              <a:rPr lang="en-US" altLang="zh-CN" sz="3000" dirty="0">
                <a:ea typeface="华文楷体" panose="02010600040101010101" pitchFamily="2" charset="-122"/>
              </a:rPr>
              <a:t>~M</a:t>
            </a:r>
            <a:r>
              <a:rPr lang="en-US" altLang="zh-CN" sz="3000" baseline="-25000" dirty="0">
                <a:ea typeface="华文楷体" panose="02010600040101010101" pitchFamily="2" charset="-122"/>
              </a:rPr>
              <a:t>n</a:t>
            </a:r>
            <a:r>
              <a:rPr lang="zh-CN" altLang="en-US" sz="3000" dirty="0">
                <a:ea typeface="华文楷体" panose="02010600040101010101" pitchFamily="2" charset="-122"/>
              </a:rPr>
              <a:t>（初始学习率、学习率衰减方式和采样顺序等不同），将重要通道整合入同一网络</a:t>
            </a:r>
            <a:r>
              <a:rPr lang="zh-CN" altLang="en-US" sz="3000" dirty="0" smtClean="0">
                <a:ea typeface="华文楷体" panose="02010600040101010101" pitchFamily="2" charset="-122"/>
              </a:rPr>
              <a:t>。</a:t>
            </a:r>
            <a:endParaRPr lang="zh-CN" altLang="en-US" sz="3000" dirty="0">
              <a:ea typeface="华文楷体" panose="02010600040101010101" pitchFamily="2" charset="-122"/>
            </a:endParaRPr>
          </a:p>
        </p:txBody>
      </p:sp>
      <p:sp>
        <p:nvSpPr>
          <p:cNvPr id="9" name="圆角矩形标注 8"/>
          <p:cNvSpPr/>
          <p:nvPr/>
        </p:nvSpPr>
        <p:spPr>
          <a:xfrm>
            <a:off x="7964843" y="2411168"/>
            <a:ext cx="3904601" cy="3430109"/>
          </a:xfrm>
          <a:prstGeom prst="wedgeRoundRectCallout">
            <a:avLst>
              <a:gd name="adj1" fmla="val -90836"/>
              <a:gd name="adj2" fmla="val 4783"/>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864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7" name="圆角矩形 6"/>
          <p:cNvSpPr/>
          <p:nvPr/>
        </p:nvSpPr>
        <p:spPr>
          <a:xfrm>
            <a:off x="3981304" y="1050682"/>
            <a:ext cx="3791096" cy="958361"/>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10" name="矩形 9"/>
          <p:cNvSpPr/>
          <p:nvPr/>
        </p:nvSpPr>
        <p:spPr>
          <a:xfrm>
            <a:off x="4618906" y="1185042"/>
            <a:ext cx="2944772" cy="683264"/>
          </a:xfrm>
          <a:prstGeom prst="rect">
            <a:avLst/>
          </a:prstGeom>
        </p:spPr>
        <p:txBody>
          <a:bodyPr wrap="square">
            <a:spAutoFit/>
          </a:bodyPr>
          <a:lstStyle/>
          <a:p>
            <a:pPr>
              <a:lnSpc>
                <a:spcPct val="120000"/>
              </a:lnSpc>
              <a:spcBef>
                <a:spcPts val="1000"/>
              </a:spcBef>
            </a:pPr>
            <a:r>
              <a:rPr lang="zh-CN" altLang="en-US" sz="3200" b="1" dirty="0">
                <a:latin typeface="黑体" panose="02010609060101010101" pitchFamily="49" charset="-122"/>
                <a:ea typeface="黑体" panose="02010609060101010101" pitchFamily="49" charset="-122"/>
              </a:rPr>
              <a:t>高斯噪声激活</a:t>
            </a:r>
          </a:p>
        </p:txBody>
      </p:sp>
      <p:sp>
        <p:nvSpPr>
          <p:cNvPr id="11" name="圆角矩形 10"/>
          <p:cNvSpPr/>
          <p:nvPr/>
        </p:nvSpPr>
        <p:spPr>
          <a:xfrm>
            <a:off x="3981304" y="2188048"/>
            <a:ext cx="3791096" cy="95836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12" name="矩形 11"/>
          <p:cNvSpPr/>
          <p:nvPr/>
        </p:nvSpPr>
        <p:spPr>
          <a:xfrm>
            <a:off x="4861680" y="2349496"/>
            <a:ext cx="1916807" cy="584775"/>
          </a:xfrm>
          <a:prstGeom prst="rect">
            <a:avLst/>
          </a:prstGeom>
        </p:spPr>
        <p:txBody>
          <a:bodyPr wrap="square">
            <a:spAutoFit/>
          </a:bodyPr>
          <a:lstStyle/>
          <a:p>
            <a:r>
              <a:rPr lang="zh-CN" altLang="en-US" sz="3200" b="1" dirty="0" smtClean="0">
                <a:latin typeface="黑体" panose="02010609060101010101" pitchFamily="49" charset="-122"/>
                <a:ea typeface="黑体" panose="02010609060101010101" pitchFamily="49" charset="-122"/>
              </a:rPr>
              <a:t>内部激活</a:t>
            </a:r>
            <a:endParaRPr lang="zh-CN" altLang="en-US" sz="3200" dirty="0">
              <a:latin typeface="黑体" panose="02010609060101010101" pitchFamily="49" charset="-122"/>
              <a:ea typeface="黑体" panose="02010609060101010101" pitchFamily="49" charset="-122"/>
            </a:endParaRPr>
          </a:p>
        </p:txBody>
      </p:sp>
      <p:sp>
        <p:nvSpPr>
          <p:cNvPr id="13" name="圆角矩形 12"/>
          <p:cNvSpPr/>
          <p:nvPr/>
        </p:nvSpPr>
        <p:spPr>
          <a:xfrm>
            <a:off x="365142" y="3301828"/>
            <a:ext cx="3791096" cy="958361"/>
          </a:xfrm>
          <a:prstGeom prst="roundRect">
            <a:avLst/>
          </a:prstGeom>
          <a:noFill/>
          <a:ln w="28575">
            <a:solidFill>
              <a:srgbClr val="F96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14" name="矩形 13"/>
          <p:cNvSpPr/>
          <p:nvPr/>
        </p:nvSpPr>
        <p:spPr>
          <a:xfrm>
            <a:off x="1227366" y="3478189"/>
            <a:ext cx="1828374" cy="584775"/>
          </a:xfrm>
          <a:prstGeom prst="rect">
            <a:avLst/>
          </a:prstGeom>
        </p:spPr>
        <p:txBody>
          <a:bodyPr wrap="square">
            <a:spAutoFit/>
          </a:bodyPr>
          <a:lstStyle/>
          <a:p>
            <a:r>
              <a:rPr lang="zh-CN" altLang="en-US" sz="3200" b="1" dirty="0" smtClean="0">
                <a:latin typeface="黑体" panose="02010609060101010101" pitchFamily="49" charset="-122"/>
                <a:ea typeface="黑体" panose="02010609060101010101" pitchFamily="49" charset="-122"/>
              </a:rPr>
              <a:t>空间位移</a:t>
            </a:r>
            <a:endParaRPr lang="zh-CN" altLang="en-US" sz="3200" dirty="0">
              <a:latin typeface="黑体" panose="02010609060101010101" pitchFamily="49" charset="-122"/>
              <a:ea typeface="黑体" panose="02010609060101010101" pitchFamily="49" charset="-122"/>
            </a:endParaRPr>
          </a:p>
        </p:txBody>
      </p:sp>
      <p:sp>
        <p:nvSpPr>
          <p:cNvPr id="15" name="圆角矩形 14"/>
          <p:cNvSpPr/>
          <p:nvPr/>
        </p:nvSpPr>
        <p:spPr>
          <a:xfrm>
            <a:off x="7161295" y="3285657"/>
            <a:ext cx="3791096" cy="958361"/>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16" name="矩形 15"/>
          <p:cNvSpPr/>
          <p:nvPr/>
        </p:nvSpPr>
        <p:spPr>
          <a:xfrm>
            <a:off x="8003739" y="3454710"/>
            <a:ext cx="2524552" cy="584775"/>
          </a:xfrm>
          <a:prstGeom prst="rect">
            <a:avLst/>
          </a:prstGeom>
        </p:spPr>
        <p:txBody>
          <a:bodyPr wrap="square">
            <a:spAutoFit/>
          </a:bodyPr>
          <a:lstStyle/>
          <a:p>
            <a:r>
              <a:rPr lang="zh-CN" altLang="en-US" sz="3200" b="1" dirty="0" smtClean="0">
                <a:latin typeface="黑体" panose="02010609060101010101" pitchFamily="49" charset="-122"/>
                <a:ea typeface="黑体" panose="02010609060101010101" pitchFamily="49" charset="-122"/>
              </a:rPr>
              <a:t>跨通道交流</a:t>
            </a:r>
            <a:endParaRPr lang="zh-CN" altLang="en-US" sz="3200" dirty="0">
              <a:latin typeface="黑体" panose="02010609060101010101" pitchFamily="49" charset="-122"/>
              <a:ea typeface="黑体" panose="02010609060101010101" pitchFamily="49" charset="-122"/>
            </a:endParaRPr>
          </a:p>
        </p:txBody>
      </p:sp>
      <p:sp>
        <p:nvSpPr>
          <p:cNvPr id="17" name="圆角矩形 16"/>
          <p:cNvSpPr/>
          <p:nvPr/>
        </p:nvSpPr>
        <p:spPr>
          <a:xfrm>
            <a:off x="3981304" y="4313940"/>
            <a:ext cx="3791096" cy="958361"/>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cxnSp>
        <p:nvCxnSpPr>
          <p:cNvPr id="19" name="直接连接符 18"/>
          <p:cNvCxnSpPr>
            <a:stCxn id="7" idx="2"/>
            <a:endCxn id="11" idx="0"/>
          </p:cNvCxnSpPr>
          <p:nvPr/>
        </p:nvCxnSpPr>
        <p:spPr>
          <a:xfrm>
            <a:off x="5876852" y="2009043"/>
            <a:ext cx="0" cy="1790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1" idx="2"/>
            <a:endCxn id="13" idx="0"/>
          </p:cNvCxnSpPr>
          <p:nvPr/>
        </p:nvCxnSpPr>
        <p:spPr>
          <a:xfrm flipH="1">
            <a:off x="2260690" y="3146409"/>
            <a:ext cx="3616162" cy="155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2"/>
            <a:endCxn id="15" idx="0"/>
          </p:cNvCxnSpPr>
          <p:nvPr/>
        </p:nvCxnSpPr>
        <p:spPr>
          <a:xfrm>
            <a:off x="5876852" y="3146409"/>
            <a:ext cx="3179991" cy="139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2"/>
            <a:endCxn id="17" idx="0"/>
          </p:cNvCxnSpPr>
          <p:nvPr/>
        </p:nvCxnSpPr>
        <p:spPr>
          <a:xfrm>
            <a:off x="5876852" y="3146409"/>
            <a:ext cx="0" cy="11675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109" y="4565600"/>
            <a:ext cx="2414208" cy="793585"/>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0905" y="1983692"/>
            <a:ext cx="3112324" cy="941859"/>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05" y="4580549"/>
            <a:ext cx="1822015" cy="710708"/>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057" y="1696459"/>
            <a:ext cx="1620690" cy="981595"/>
          </a:xfrm>
          <a:prstGeom prst="rect">
            <a:avLst/>
          </a:prstGeom>
        </p:spPr>
      </p:pic>
      <p:sp>
        <p:nvSpPr>
          <p:cNvPr id="27" name="圆角矩形标注 26"/>
          <p:cNvSpPr/>
          <p:nvPr/>
        </p:nvSpPr>
        <p:spPr>
          <a:xfrm>
            <a:off x="601389" y="1585910"/>
            <a:ext cx="2216026" cy="1202694"/>
          </a:xfrm>
          <a:prstGeom prst="wedgeRoundRectCallout">
            <a:avLst>
              <a:gd name="adj1" fmla="val 98103"/>
              <a:gd name="adj2" fmla="val 29196"/>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28" name="圆角矩形标注 27"/>
          <p:cNvSpPr/>
          <p:nvPr/>
        </p:nvSpPr>
        <p:spPr>
          <a:xfrm>
            <a:off x="8421188" y="592183"/>
            <a:ext cx="2123041" cy="1026903"/>
          </a:xfrm>
          <a:prstGeom prst="wedgeRoundRectCallout">
            <a:avLst>
              <a:gd name="adj1" fmla="val -77657"/>
              <a:gd name="adj2" fmla="val 52037"/>
              <a:gd name="adj3" fmla="val 16667"/>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29" name="圆角矩形标注 28"/>
          <p:cNvSpPr/>
          <p:nvPr/>
        </p:nvSpPr>
        <p:spPr>
          <a:xfrm>
            <a:off x="8590508" y="4401410"/>
            <a:ext cx="2798054" cy="1028494"/>
          </a:xfrm>
          <a:prstGeom prst="wedgeRoundRectCallout">
            <a:avLst>
              <a:gd name="adj1" fmla="val -76409"/>
              <a:gd name="adj2" fmla="val -33868"/>
              <a:gd name="adj3" fmla="val 16667"/>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30" name="圆角矩形标注 29"/>
          <p:cNvSpPr/>
          <p:nvPr/>
        </p:nvSpPr>
        <p:spPr>
          <a:xfrm>
            <a:off x="8889788" y="1952617"/>
            <a:ext cx="3354559" cy="972934"/>
          </a:xfrm>
          <a:prstGeom prst="wedgeRoundRectCallout">
            <a:avLst>
              <a:gd name="adj1" fmla="val -43772"/>
              <a:gd name="adj2" fmla="val 84955"/>
              <a:gd name="adj3" fmla="val 16667"/>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31" name="圆角矩形标注 30"/>
          <p:cNvSpPr/>
          <p:nvPr/>
        </p:nvSpPr>
        <p:spPr>
          <a:xfrm>
            <a:off x="82555" y="4513708"/>
            <a:ext cx="3371316" cy="844391"/>
          </a:xfrm>
          <a:prstGeom prst="wedgeRoundRectCallout">
            <a:avLst>
              <a:gd name="adj1" fmla="val 50323"/>
              <a:gd name="adj2" fmla="val -74369"/>
              <a:gd name="adj3" fmla="val 16667"/>
            </a:avLst>
          </a:prstGeom>
          <a:noFill/>
          <a:ln w="28575">
            <a:solidFill>
              <a:srgbClr val="F96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851" y="775111"/>
            <a:ext cx="1697713" cy="744112"/>
          </a:xfrm>
          <a:prstGeom prst="rect">
            <a:avLst/>
          </a:prstGeom>
        </p:spPr>
      </p:pic>
      <p:sp>
        <p:nvSpPr>
          <p:cNvPr id="37" name="矩形 36"/>
          <p:cNvSpPr/>
          <p:nvPr/>
        </p:nvSpPr>
        <p:spPr>
          <a:xfrm>
            <a:off x="4918448" y="5671983"/>
            <a:ext cx="1916807" cy="584775"/>
          </a:xfrm>
          <a:prstGeom prst="rect">
            <a:avLst/>
          </a:prstGeom>
        </p:spPr>
        <p:txBody>
          <a:bodyPr wrap="square">
            <a:spAutoFit/>
          </a:bodyPr>
          <a:lstStyle/>
          <a:p>
            <a:r>
              <a:rPr lang="zh-CN" altLang="en-US" sz="3200" b="1" dirty="0" smtClean="0">
                <a:latin typeface="黑体" panose="02010609060101010101" pitchFamily="49" charset="-122"/>
                <a:ea typeface="黑体" panose="02010609060101010101" pitchFamily="49" charset="-122"/>
              </a:rPr>
              <a:t>外部激活</a:t>
            </a:r>
            <a:endParaRPr lang="zh-CN" altLang="en-US" sz="3200" dirty="0">
              <a:latin typeface="黑体" panose="02010609060101010101" pitchFamily="49" charset="-122"/>
              <a:ea typeface="黑体" panose="02010609060101010101" pitchFamily="49" charset="-122"/>
            </a:endParaRPr>
          </a:p>
        </p:txBody>
      </p:sp>
      <p:cxnSp>
        <p:nvCxnSpPr>
          <p:cNvPr id="38" name="直接连接符 37"/>
          <p:cNvCxnSpPr/>
          <p:nvPr/>
        </p:nvCxnSpPr>
        <p:spPr>
          <a:xfrm>
            <a:off x="5876852" y="5291257"/>
            <a:ext cx="0" cy="1790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3981304" y="5490561"/>
            <a:ext cx="3791096" cy="958361"/>
          </a:xfrm>
          <a:prstGeom prst="roundRect">
            <a:avLst/>
          </a:prstGeom>
          <a:noFill/>
          <a:ln w="28575">
            <a:solidFill>
              <a:srgbClr val="C7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sp>
        <p:nvSpPr>
          <p:cNvPr id="40" name="圆角矩形标注 39"/>
          <p:cNvSpPr/>
          <p:nvPr/>
        </p:nvSpPr>
        <p:spPr>
          <a:xfrm>
            <a:off x="8633851" y="5528822"/>
            <a:ext cx="2199069" cy="951966"/>
          </a:xfrm>
          <a:prstGeom prst="wedgeRoundRectCallout">
            <a:avLst>
              <a:gd name="adj1" fmla="val -85513"/>
              <a:gd name="adj2" fmla="val -26638"/>
              <a:gd name="adj3" fmla="val 16667"/>
            </a:avLst>
          </a:prstGeom>
          <a:noFill/>
          <a:ln w="28575">
            <a:solidFill>
              <a:srgbClr val="C77F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黑体" panose="02010609060101010101" pitchFamily="49" charset="-122"/>
              <a:ea typeface="黑体" panose="02010609060101010101" pitchFamily="49" charset="-122"/>
            </a:endParaRPr>
          </a:p>
        </p:txBody>
      </p:sp>
      <p:pic>
        <p:nvPicPr>
          <p:cNvPr id="41" name="图片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9788" y="5572364"/>
            <a:ext cx="1746714" cy="864882"/>
          </a:xfrm>
          <a:prstGeom prst="rect">
            <a:avLst/>
          </a:prstGeom>
        </p:spPr>
      </p:pic>
      <p:sp>
        <p:nvSpPr>
          <p:cNvPr id="42" name="矩形 41"/>
          <p:cNvSpPr/>
          <p:nvPr/>
        </p:nvSpPr>
        <p:spPr>
          <a:xfrm>
            <a:off x="4918447" y="4536763"/>
            <a:ext cx="1916807" cy="584775"/>
          </a:xfrm>
          <a:prstGeom prst="rect">
            <a:avLst/>
          </a:prstGeom>
        </p:spPr>
        <p:txBody>
          <a:bodyPr wrap="square">
            <a:spAutoFit/>
          </a:bodyPr>
          <a:lstStyle/>
          <a:p>
            <a:r>
              <a:rPr lang="zh-CN" altLang="en-US" sz="3200" b="1" dirty="0" smtClean="0">
                <a:latin typeface="黑体" panose="02010609060101010101" pitchFamily="49" charset="-122"/>
                <a:ea typeface="黑体" panose="02010609060101010101" pitchFamily="49" charset="-122"/>
              </a:rPr>
              <a:t>通道平衡</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96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animBg="1"/>
      <p:bldP spid="14" grpId="0"/>
      <p:bldP spid="15" grpId="0" animBg="1"/>
      <p:bldP spid="16" grpId="0"/>
      <p:bldP spid="17" grpId="0" animBg="1"/>
      <p:bldP spid="27" grpId="0" animBg="1"/>
      <p:bldP spid="28" grpId="0" animBg="1"/>
      <p:bldP spid="29" grpId="0" animBg="1"/>
      <p:bldP spid="30" grpId="0" animBg="1"/>
      <p:bldP spid="31" grpId="0" animBg="1"/>
      <p:bldP spid="37" grpId="0"/>
      <p:bldP spid="39" grpId="0" animBg="1"/>
      <p:bldP spid="40"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3" name="内容占位符 2"/>
          <p:cNvSpPr>
            <a:spLocks noGrp="1"/>
          </p:cNvSpPr>
          <p:nvPr>
            <p:ph idx="1"/>
          </p:nvPr>
        </p:nvSpPr>
        <p:spPr>
          <a:xfrm>
            <a:off x="394447" y="789710"/>
            <a:ext cx="11355295" cy="1172255"/>
          </a:xfrm>
        </p:spPr>
        <p:txBody>
          <a:bodyPr>
            <a:normAutofit fontScale="92500" lnSpcReduction="10000"/>
          </a:bodyPr>
          <a:lstStyle/>
          <a:p>
            <a:r>
              <a:rPr lang="zh-CN" altLang="en-US" dirty="0" smtClean="0"/>
              <a:t>公开人体姿态数据</a:t>
            </a:r>
            <a:r>
              <a:rPr lang="zh-CN" altLang="en-US" dirty="0" smtClean="0"/>
              <a:t>集</a:t>
            </a:r>
            <a:r>
              <a:rPr lang="en-US" altLang="zh-CN" dirty="0" smtClean="0"/>
              <a:t>(</a:t>
            </a:r>
            <a:r>
              <a:rPr lang="zh-CN" altLang="en-US" smtClean="0"/>
              <a:t>分类数</a:t>
            </a:r>
            <a:r>
              <a:rPr lang="en-US" altLang="zh-CN" smtClean="0"/>
              <a:t>)</a:t>
            </a:r>
            <a:r>
              <a:rPr lang="zh-CN" altLang="en-US" dirty="0" smtClean="0"/>
              <a:t>：</a:t>
            </a:r>
            <a:r>
              <a:rPr lang="en-US" altLang="zh-CN" dirty="0" smtClean="0"/>
              <a:t>UCI-HAR(6)</a:t>
            </a:r>
            <a:r>
              <a:rPr lang="zh-CN" altLang="en-US" dirty="0" smtClean="0"/>
              <a:t>、</a:t>
            </a:r>
            <a:r>
              <a:rPr lang="en-US" altLang="zh-CN" dirty="0" smtClean="0"/>
              <a:t>OPPORTUNITY</a:t>
            </a:r>
            <a:r>
              <a:rPr lang="en-US" altLang="zh-CN" dirty="0" smtClean="0"/>
              <a:t>(17)</a:t>
            </a:r>
            <a:r>
              <a:rPr lang="zh-CN" altLang="en-US" dirty="0" smtClean="0"/>
              <a:t>、</a:t>
            </a:r>
            <a:r>
              <a:rPr lang="en-US" altLang="zh-CN" dirty="0" err="1" smtClean="0"/>
              <a:t>UniMiB</a:t>
            </a:r>
            <a:r>
              <a:rPr lang="en-US" altLang="zh-CN" dirty="0" smtClean="0"/>
              <a:t>-SHAR</a:t>
            </a:r>
            <a:r>
              <a:rPr lang="en-US" altLang="zh-CN" dirty="0" smtClean="0"/>
              <a:t>(17)</a:t>
            </a:r>
            <a:r>
              <a:rPr lang="zh-CN" altLang="en-US" dirty="0" smtClean="0"/>
              <a:t>、</a:t>
            </a:r>
            <a:r>
              <a:rPr lang="en-US" altLang="zh-CN" dirty="0" smtClean="0"/>
              <a:t>WISDM(6)</a:t>
            </a:r>
            <a:r>
              <a:rPr lang="zh-CN" altLang="en-US" dirty="0" smtClean="0"/>
              <a:t>、</a:t>
            </a:r>
            <a:r>
              <a:rPr lang="en-US" altLang="zh-CN" dirty="0" smtClean="0"/>
              <a:t>PAMAP2(12)</a:t>
            </a:r>
            <a:r>
              <a:rPr lang="zh-CN" altLang="en-US" dirty="0" smtClean="0"/>
              <a:t>和</a:t>
            </a:r>
            <a:r>
              <a:rPr lang="en-US" altLang="zh-CN" dirty="0" smtClean="0"/>
              <a:t>USC-HAD(12)</a:t>
            </a:r>
            <a:endParaRPr lang="en-US" altLang="zh-CN" dirty="0"/>
          </a:p>
          <a:p>
            <a:endParaRPr lang="zh-CN" altLang="en-US" dirty="0"/>
          </a:p>
        </p:txBody>
      </p:sp>
      <p:sp>
        <p:nvSpPr>
          <p:cNvPr id="10" name="内容占位符 2"/>
          <p:cNvSpPr txBox="1">
            <a:spLocks/>
          </p:cNvSpPr>
          <p:nvPr/>
        </p:nvSpPr>
        <p:spPr>
          <a:xfrm>
            <a:off x="394446" y="1961965"/>
            <a:ext cx="6352583" cy="45986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3000" b="0" dirty="0">
                <a:ea typeface="华文楷体" panose="02010600040101010101" pitchFamily="2" charset="-122"/>
              </a:rPr>
              <a:t>用于测试模型性能</a:t>
            </a:r>
          </a:p>
          <a:p>
            <a:r>
              <a:rPr lang="zh-CN" altLang="zh-CN" sz="3000" b="0" dirty="0">
                <a:ea typeface="华文楷体" panose="02010600040101010101" pitchFamily="2" charset="-122"/>
              </a:rPr>
              <a:t>由不同的人体动作和传感器模态构成，模拟一个鲁棒的人体姿态识别（</a:t>
            </a:r>
            <a:r>
              <a:rPr lang="en-US" altLang="zh-CN" sz="3000" b="0" dirty="0">
                <a:ea typeface="华文楷体" panose="02010600040101010101" pitchFamily="2" charset="-122"/>
              </a:rPr>
              <a:t>HAR</a:t>
            </a:r>
            <a:r>
              <a:rPr lang="zh-CN" altLang="zh-CN" sz="3000" b="0" dirty="0">
                <a:ea typeface="华文楷体" panose="02010600040101010101" pitchFamily="2" charset="-122"/>
              </a:rPr>
              <a:t>）应用场景</a:t>
            </a:r>
          </a:p>
          <a:p>
            <a:r>
              <a:rPr lang="zh-CN" altLang="zh-CN" sz="3000" b="0" dirty="0">
                <a:ea typeface="华文楷体" panose="02010600040101010101" pitchFamily="2" charset="-122"/>
              </a:rPr>
              <a:t>经标准化处理后，按官方文档用标准滑窗方法切割数据训练集、验证集和测试集的比例为</a:t>
            </a:r>
            <a:r>
              <a:rPr lang="en-US" altLang="zh-CN" sz="3000" b="0" dirty="0">
                <a:ea typeface="华文楷体" panose="02010600040101010101" pitchFamily="2" charset="-122"/>
              </a:rPr>
              <a:t>7</a:t>
            </a:r>
            <a:r>
              <a:rPr lang="zh-CN" altLang="zh-CN" sz="3000" b="0" dirty="0">
                <a:ea typeface="华文楷体" panose="02010600040101010101" pitchFamily="2" charset="-122"/>
              </a:rPr>
              <a:t>：</a:t>
            </a:r>
            <a:r>
              <a:rPr lang="en-US" altLang="zh-CN" sz="3000" b="0" dirty="0">
                <a:ea typeface="华文楷体" panose="02010600040101010101" pitchFamily="2" charset="-122"/>
              </a:rPr>
              <a:t>1</a:t>
            </a:r>
            <a:r>
              <a:rPr lang="zh-CN" altLang="zh-CN" sz="3000" b="0" dirty="0">
                <a:ea typeface="华文楷体" panose="02010600040101010101" pitchFamily="2" charset="-122"/>
              </a:rPr>
              <a:t>：</a:t>
            </a:r>
            <a:r>
              <a:rPr lang="en-US" altLang="zh-CN" sz="3000" b="0" dirty="0">
                <a:ea typeface="华文楷体" panose="02010600040101010101" pitchFamily="2" charset="-122"/>
              </a:rPr>
              <a:t>2</a:t>
            </a:r>
            <a:endParaRPr lang="zh-CN" altLang="zh-CN" sz="3000" b="0" dirty="0">
              <a:ea typeface="华文楷体" panose="02010600040101010101" pitchFamily="2" charset="-122"/>
            </a:endParaRPr>
          </a:p>
          <a:p>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801" y="2041713"/>
            <a:ext cx="3069185" cy="4092246"/>
          </a:xfrm>
          <a:prstGeom prst="rect">
            <a:avLst/>
          </a:prstGeom>
        </p:spPr>
      </p:pic>
    </p:spTree>
    <p:extLst>
      <p:ext uri="{BB962C8B-B14F-4D97-AF65-F5344CB8AC3E}">
        <p14:creationId xmlns:p14="http://schemas.microsoft.com/office/powerpoint/2010/main" val="333967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研究内容与思路</a:t>
            </a:r>
            <a:endParaRPr lang="zh-CN" altLang="en-US" dirty="0"/>
          </a:p>
        </p:txBody>
      </p:sp>
      <p:sp>
        <p:nvSpPr>
          <p:cNvPr id="3" name="内容占位符 2"/>
          <p:cNvSpPr>
            <a:spLocks noGrp="1"/>
          </p:cNvSpPr>
          <p:nvPr>
            <p:ph idx="1"/>
          </p:nvPr>
        </p:nvSpPr>
        <p:spPr/>
        <p:txBody>
          <a:bodyPr/>
          <a:lstStyle/>
          <a:p>
            <a:r>
              <a:rPr lang="zh-CN" altLang="en-US" dirty="0" smtClean="0"/>
              <a:t>实验流程图</a:t>
            </a:r>
          </a:p>
          <a:p>
            <a:pPr lvl="1"/>
            <a:r>
              <a:rPr lang="zh-CN" altLang="en-US" dirty="0"/>
              <a:t>模型训练与测试 </a:t>
            </a:r>
            <a:r>
              <a:rPr lang="zh-CN" altLang="en-US" dirty="0" smtClean="0"/>
              <a:t>，</a:t>
            </a:r>
            <a:r>
              <a:rPr lang="en-US" altLang="zh-CN" dirty="0" smtClean="0"/>
              <a:t>GPU</a:t>
            </a:r>
            <a:r>
              <a:rPr lang="zh-CN" altLang="en-US" dirty="0"/>
              <a:t>服务器端训练并保存</a:t>
            </a:r>
            <a:r>
              <a:rPr lang="zh-CN" altLang="en-US" dirty="0" smtClean="0"/>
              <a:t>模型</a:t>
            </a:r>
            <a:endParaRPr lang="zh-CN" altLang="en-US" dirty="0"/>
          </a:p>
          <a:p>
            <a:pPr lvl="1"/>
            <a:r>
              <a:rPr lang="zh-CN" altLang="en-US" dirty="0"/>
              <a:t>实际测试 （部署模型到树莓派、英伟达</a:t>
            </a:r>
            <a:r>
              <a:rPr lang="en-US" altLang="zh-CN" dirty="0"/>
              <a:t>Jetson</a:t>
            </a:r>
            <a:r>
              <a:rPr lang="zh-CN" altLang="en-US" dirty="0"/>
              <a:t>或安卓智能机平台</a:t>
            </a:r>
            <a:r>
              <a:rPr lang="zh-CN" altLang="en-US" dirty="0" smtClean="0"/>
              <a:t>）</a:t>
            </a:r>
            <a:endParaRPr lang="en-US" altLang="zh-CN" dirty="0" smtClean="0"/>
          </a:p>
          <a:p>
            <a:pPr marL="457200" lvl="1"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8185" y="3565417"/>
            <a:ext cx="9067818" cy="2621285"/>
          </a:xfrm>
          <a:prstGeom prst="rect">
            <a:avLst/>
          </a:prstGeom>
        </p:spPr>
      </p:pic>
    </p:spTree>
    <p:extLst>
      <p:ext uri="{BB962C8B-B14F-4D97-AF65-F5344CB8AC3E}">
        <p14:creationId xmlns:p14="http://schemas.microsoft.com/office/powerpoint/2010/main" val="266076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研究内容与思路</a:t>
            </a:r>
            <a:endParaRPr lang="zh-CN" altLang="en-US" dirty="0"/>
          </a:p>
        </p:txBody>
      </p:sp>
      <p:sp>
        <p:nvSpPr>
          <p:cNvPr id="3" name="内容占位符 2"/>
          <p:cNvSpPr>
            <a:spLocks noGrp="1"/>
          </p:cNvSpPr>
          <p:nvPr>
            <p:ph idx="1"/>
          </p:nvPr>
        </p:nvSpPr>
        <p:spPr/>
        <p:txBody>
          <a:bodyPr/>
          <a:lstStyle/>
          <a:p>
            <a:r>
              <a:rPr lang="zh-CN" altLang="en-US" dirty="0"/>
              <a:t>卷积神经网络</a:t>
            </a:r>
            <a:endParaRPr lang="zh-CN" altLang="en-US" dirty="0" smtClean="0"/>
          </a:p>
          <a:p>
            <a:pPr lvl="1"/>
            <a:r>
              <a:rPr lang="zh-CN" altLang="en-US" dirty="0" smtClean="0"/>
              <a:t>计算机视觉（</a:t>
            </a:r>
            <a:r>
              <a:rPr lang="en-US" altLang="zh-CN" dirty="0" smtClean="0"/>
              <a:t>Computer Vision</a:t>
            </a:r>
            <a:r>
              <a:rPr lang="zh-CN" altLang="en-US" dirty="0" smtClean="0"/>
              <a:t>， </a:t>
            </a:r>
            <a:r>
              <a:rPr lang="en-US" altLang="zh-CN" dirty="0" smtClean="0"/>
              <a:t>CV</a:t>
            </a:r>
            <a:r>
              <a:rPr lang="zh-CN" altLang="en-US" dirty="0" smtClean="0"/>
              <a:t>）</a:t>
            </a:r>
            <a:endParaRPr lang="en-US" altLang="zh-CN" dirty="0" smtClean="0"/>
          </a:p>
          <a:p>
            <a:pPr lvl="1"/>
            <a:r>
              <a:rPr lang="zh-CN" altLang="en-US" dirty="0"/>
              <a:t>人体运动</a:t>
            </a:r>
            <a:r>
              <a:rPr lang="zh-CN" altLang="en-US" dirty="0" smtClean="0"/>
              <a:t>识别（</a:t>
            </a:r>
            <a:r>
              <a:rPr lang="en-US" altLang="zh-CN" dirty="0" smtClean="0"/>
              <a:t>Human Activity Recognition</a:t>
            </a:r>
            <a:r>
              <a:rPr lang="zh-CN" altLang="en-US" dirty="0" smtClean="0"/>
              <a:t>， </a:t>
            </a:r>
            <a:r>
              <a:rPr lang="en-US" altLang="zh-CN" dirty="0" smtClean="0"/>
              <a:t>HAR</a:t>
            </a:r>
            <a:r>
              <a:rPr lang="zh-CN" altLang="en-US" dirty="0" smtClean="0"/>
              <a:t>）</a:t>
            </a:r>
            <a:endParaRPr lang="en-US" altLang="zh-CN" dirty="0" smtClean="0"/>
          </a:p>
          <a:p>
            <a:pPr lvl="1"/>
            <a:endParaRPr lang="en-US" altLang="zh-CN" dirty="0"/>
          </a:p>
          <a:p>
            <a:pPr marL="457200" lvl="1" indent="0">
              <a:buNone/>
            </a:pPr>
            <a:endParaRPr lang="en-US" altLang="zh-CN" dirty="0" smtClean="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4764" y="3511827"/>
            <a:ext cx="6489205" cy="2398781"/>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4764" y="3511827"/>
            <a:ext cx="6556261" cy="2499365"/>
          </a:xfrm>
          <a:prstGeom prst="rect">
            <a:avLst/>
          </a:prstGeom>
        </p:spPr>
      </p:pic>
    </p:spTree>
    <p:extLst>
      <p:ext uri="{BB962C8B-B14F-4D97-AF65-F5344CB8AC3E}">
        <p14:creationId xmlns:p14="http://schemas.microsoft.com/office/powerpoint/2010/main" val="27294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zh-CN" altLang="en-US" dirty="0" smtClean="0"/>
              <a:t>测试准确度（</a:t>
            </a:r>
            <a:r>
              <a:rPr lang="en-US" altLang="zh-CN" dirty="0" smtClean="0"/>
              <a:t>Accuracy</a:t>
            </a:r>
            <a:r>
              <a:rPr lang="zh-CN" altLang="en-US" dirty="0" smtClean="0"/>
              <a:t>，实验</a:t>
            </a:r>
            <a:r>
              <a:rPr lang="en-US" altLang="zh-CN" dirty="0" smtClean="0"/>
              <a:t>5</a:t>
            </a:r>
            <a:r>
              <a:rPr lang="zh-CN" altLang="en-US" dirty="0" smtClean="0"/>
              <a:t>次取均值）</a:t>
            </a:r>
          </a:p>
          <a:p>
            <a:pPr marL="457200" lvl="1" indent="0">
              <a:buNone/>
            </a:pPr>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3999824746"/>
              </p:ext>
            </p:extLst>
          </p:nvPr>
        </p:nvGraphicFramePr>
        <p:xfrm>
          <a:off x="441929" y="1779516"/>
          <a:ext cx="11307813" cy="3840480"/>
        </p:xfrm>
        <a:graphic>
          <a:graphicData uri="http://schemas.openxmlformats.org/drawingml/2006/table">
            <a:tbl>
              <a:tblPr firstRow="1" bandRow="1"/>
              <a:tblGrid>
                <a:gridCol w="2216427">
                  <a:extLst>
                    <a:ext uri="{9D8B030D-6E8A-4147-A177-3AD203B41FA5}">
                      <a16:colId xmlns:a16="http://schemas.microsoft.com/office/drawing/2014/main" val="20000"/>
                    </a:ext>
                  </a:extLst>
                </a:gridCol>
                <a:gridCol w="1515231">
                  <a:extLst>
                    <a:ext uri="{9D8B030D-6E8A-4147-A177-3AD203B41FA5}">
                      <a16:colId xmlns:a16="http://schemas.microsoft.com/office/drawing/2014/main" val="20001"/>
                    </a:ext>
                  </a:extLst>
                </a:gridCol>
                <a:gridCol w="1515231">
                  <a:extLst>
                    <a:ext uri="{9D8B030D-6E8A-4147-A177-3AD203B41FA5}">
                      <a16:colId xmlns:a16="http://schemas.microsoft.com/office/drawing/2014/main" val="20002"/>
                    </a:ext>
                  </a:extLst>
                </a:gridCol>
                <a:gridCol w="1515231">
                  <a:extLst>
                    <a:ext uri="{9D8B030D-6E8A-4147-A177-3AD203B41FA5}">
                      <a16:colId xmlns:a16="http://schemas.microsoft.com/office/drawing/2014/main" val="20003"/>
                    </a:ext>
                  </a:extLst>
                </a:gridCol>
                <a:gridCol w="1515231">
                  <a:extLst>
                    <a:ext uri="{9D8B030D-6E8A-4147-A177-3AD203B41FA5}">
                      <a16:colId xmlns:a16="http://schemas.microsoft.com/office/drawing/2014/main" val="20004"/>
                    </a:ext>
                  </a:extLst>
                </a:gridCol>
                <a:gridCol w="1515231">
                  <a:extLst>
                    <a:ext uri="{9D8B030D-6E8A-4147-A177-3AD203B41FA5}">
                      <a16:colId xmlns:a16="http://schemas.microsoft.com/office/drawing/2014/main" val="20005"/>
                    </a:ext>
                  </a:extLst>
                </a:gridCol>
                <a:gridCol w="1515231">
                  <a:extLst>
                    <a:ext uri="{9D8B030D-6E8A-4147-A177-3AD203B41FA5}">
                      <a16:colId xmlns:a16="http://schemas.microsoft.com/office/drawing/2014/main" val="20006"/>
                    </a:ext>
                  </a:extLst>
                </a:gridCol>
              </a:tblGrid>
              <a:tr h="548640">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UCI</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OPPO</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err="1" smtClean="0">
                          <a:solidFill>
                            <a:schemeClr val="tx1"/>
                          </a:solidFill>
                          <a:latin typeface="+mn-lt"/>
                          <a:ea typeface="华文楷体" panose="02010600040101010101" pitchFamily="2" charset="-122"/>
                          <a:cs typeface="+mn-cs"/>
                        </a:rPr>
                        <a:t>UniMiB</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WISDM</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PAMAP</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USC</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3000" b="0" i="0" kern="1200" baseline="0" dirty="0" smtClean="0">
                          <a:solidFill>
                            <a:schemeClr val="tx1"/>
                          </a:solidFill>
                          <a:latin typeface="+mn-lt"/>
                          <a:ea typeface="华文楷体" panose="02010600040101010101" pitchFamily="2" charset="-122"/>
                          <a:cs typeface="+mn-cs"/>
                        </a:rPr>
                        <a:t>基准线</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96.23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76.48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97.21</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高斯噪声</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96.31</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97.51</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96.77</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98.25</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96.98</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98.33</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97.35</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78.65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92.14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99.17</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99.65</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94.31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79.56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99.47</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574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zh-CN" altLang="en-US" dirty="0" smtClean="0"/>
              <a:t>测试精度（</a:t>
            </a:r>
            <a:r>
              <a:rPr lang="en-US" altLang="zh-CN" dirty="0" smtClean="0"/>
              <a:t>Precision</a:t>
            </a:r>
            <a:r>
              <a:rPr lang="zh-CN" altLang="en-US" dirty="0" smtClean="0"/>
              <a:t>，实验</a:t>
            </a:r>
            <a:r>
              <a:rPr lang="en-US" altLang="zh-CN" dirty="0" smtClean="0"/>
              <a:t>5</a:t>
            </a:r>
            <a:r>
              <a:rPr lang="zh-CN" altLang="en-US" dirty="0" smtClean="0"/>
              <a:t>次取均值）</a:t>
            </a:r>
          </a:p>
          <a:p>
            <a:pPr marL="457200" lvl="1" indent="0">
              <a:buNone/>
            </a:pPr>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3068556549"/>
              </p:ext>
            </p:extLst>
          </p:nvPr>
        </p:nvGraphicFramePr>
        <p:xfrm>
          <a:off x="441929" y="1779516"/>
          <a:ext cx="11307813" cy="3840480"/>
        </p:xfrm>
        <a:graphic>
          <a:graphicData uri="http://schemas.openxmlformats.org/drawingml/2006/table">
            <a:tbl>
              <a:tblPr firstRow="1" bandRow="1"/>
              <a:tblGrid>
                <a:gridCol w="2216427">
                  <a:extLst>
                    <a:ext uri="{9D8B030D-6E8A-4147-A177-3AD203B41FA5}">
                      <a16:colId xmlns:a16="http://schemas.microsoft.com/office/drawing/2014/main" val="20000"/>
                    </a:ext>
                  </a:extLst>
                </a:gridCol>
                <a:gridCol w="1515231">
                  <a:extLst>
                    <a:ext uri="{9D8B030D-6E8A-4147-A177-3AD203B41FA5}">
                      <a16:colId xmlns:a16="http://schemas.microsoft.com/office/drawing/2014/main" val="20001"/>
                    </a:ext>
                  </a:extLst>
                </a:gridCol>
                <a:gridCol w="1515231">
                  <a:extLst>
                    <a:ext uri="{9D8B030D-6E8A-4147-A177-3AD203B41FA5}">
                      <a16:colId xmlns:a16="http://schemas.microsoft.com/office/drawing/2014/main" val="20002"/>
                    </a:ext>
                  </a:extLst>
                </a:gridCol>
                <a:gridCol w="1515231">
                  <a:extLst>
                    <a:ext uri="{9D8B030D-6E8A-4147-A177-3AD203B41FA5}">
                      <a16:colId xmlns:a16="http://schemas.microsoft.com/office/drawing/2014/main" val="20003"/>
                    </a:ext>
                  </a:extLst>
                </a:gridCol>
                <a:gridCol w="1515231">
                  <a:extLst>
                    <a:ext uri="{9D8B030D-6E8A-4147-A177-3AD203B41FA5}">
                      <a16:colId xmlns:a16="http://schemas.microsoft.com/office/drawing/2014/main" val="20004"/>
                    </a:ext>
                  </a:extLst>
                </a:gridCol>
                <a:gridCol w="1515231">
                  <a:extLst>
                    <a:ext uri="{9D8B030D-6E8A-4147-A177-3AD203B41FA5}">
                      <a16:colId xmlns:a16="http://schemas.microsoft.com/office/drawing/2014/main" val="20005"/>
                    </a:ext>
                  </a:extLst>
                </a:gridCol>
                <a:gridCol w="1515231">
                  <a:extLst>
                    <a:ext uri="{9D8B030D-6E8A-4147-A177-3AD203B41FA5}">
                      <a16:colId xmlns:a16="http://schemas.microsoft.com/office/drawing/2014/main" val="20006"/>
                    </a:ext>
                  </a:extLst>
                </a:gridCol>
              </a:tblGrid>
              <a:tr h="548640">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UCI</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OPPO</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err="1" smtClean="0">
                          <a:solidFill>
                            <a:schemeClr val="tx1"/>
                          </a:solidFill>
                          <a:latin typeface="+mn-lt"/>
                          <a:ea typeface="华文楷体" panose="02010600040101010101" pitchFamily="2" charset="-122"/>
                          <a:cs typeface="+mn-cs"/>
                        </a:rPr>
                        <a:t>UniMiB</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WISDM</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PAMAP</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USC</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3000" b="0" i="0" kern="1200" baseline="0" dirty="0" smtClean="0">
                          <a:solidFill>
                            <a:schemeClr val="tx1"/>
                          </a:solidFill>
                          <a:latin typeface="+mn-lt"/>
                          <a:ea typeface="华文楷体" panose="02010600040101010101" pitchFamily="2" charset="-122"/>
                          <a:cs typeface="+mn-cs"/>
                        </a:rPr>
                        <a:t>基准线</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95.99</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97.77</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高斯噪声</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95.96</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89.93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76.57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96.98</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96.79</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91.88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98.57</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96.77</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92.07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98.45</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78.69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91.94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98.85</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98.93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94.33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78.96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92.95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99.51</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5478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zh-CN" altLang="en-US" dirty="0" smtClean="0"/>
              <a:t>测试召回率（</a:t>
            </a:r>
            <a:r>
              <a:rPr lang="en-US" altLang="zh-CN" dirty="0" smtClean="0"/>
              <a:t>Recall</a:t>
            </a:r>
            <a:r>
              <a:rPr lang="zh-CN" altLang="en-US" dirty="0" smtClean="0"/>
              <a:t>，实验</a:t>
            </a:r>
            <a:r>
              <a:rPr lang="en-US" altLang="zh-CN" dirty="0" smtClean="0"/>
              <a:t>5</a:t>
            </a:r>
            <a:r>
              <a:rPr lang="zh-CN" altLang="en-US" dirty="0" smtClean="0"/>
              <a:t>次取均值）</a:t>
            </a:r>
          </a:p>
          <a:p>
            <a:pPr marL="457200" lvl="1" indent="0">
              <a:buNone/>
            </a:pPr>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362504980"/>
              </p:ext>
            </p:extLst>
          </p:nvPr>
        </p:nvGraphicFramePr>
        <p:xfrm>
          <a:off x="441929" y="1779516"/>
          <a:ext cx="11307813" cy="3840480"/>
        </p:xfrm>
        <a:graphic>
          <a:graphicData uri="http://schemas.openxmlformats.org/drawingml/2006/table">
            <a:tbl>
              <a:tblPr firstRow="1" bandRow="1"/>
              <a:tblGrid>
                <a:gridCol w="2216427">
                  <a:extLst>
                    <a:ext uri="{9D8B030D-6E8A-4147-A177-3AD203B41FA5}">
                      <a16:colId xmlns:a16="http://schemas.microsoft.com/office/drawing/2014/main" val="20000"/>
                    </a:ext>
                  </a:extLst>
                </a:gridCol>
                <a:gridCol w="1515231">
                  <a:extLst>
                    <a:ext uri="{9D8B030D-6E8A-4147-A177-3AD203B41FA5}">
                      <a16:colId xmlns:a16="http://schemas.microsoft.com/office/drawing/2014/main" val="20001"/>
                    </a:ext>
                  </a:extLst>
                </a:gridCol>
                <a:gridCol w="1515231">
                  <a:extLst>
                    <a:ext uri="{9D8B030D-6E8A-4147-A177-3AD203B41FA5}">
                      <a16:colId xmlns:a16="http://schemas.microsoft.com/office/drawing/2014/main" val="20002"/>
                    </a:ext>
                  </a:extLst>
                </a:gridCol>
                <a:gridCol w="1515231">
                  <a:extLst>
                    <a:ext uri="{9D8B030D-6E8A-4147-A177-3AD203B41FA5}">
                      <a16:colId xmlns:a16="http://schemas.microsoft.com/office/drawing/2014/main" val="20003"/>
                    </a:ext>
                  </a:extLst>
                </a:gridCol>
                <a:gridCol w="1515231">
                  <a:extLst>
                    <a:ext uri="{9D8B030D-6E8A-4147-A177-3AD203B41FA5}">
                      <a16:colId xmlns:a16="http://schemas.microsoft.com/office/drawing/2014/main" val="20004"/>
                    </a:ext>
                  </a:extLst>
                </a:gridCol>
                <a:gridCol w="1515231">
                  <a:extLst>
                    <a:ext uri="{9D8B030D-6E8A-4147-A177-3AD203B41FA5}">
                      <a16:colId xmlns:a16="http://schemas.microsoft.com/office/drawing/2014/main" val="20005"/>
                    </a:ext>
                  </a:extLst>
                </a:gridCol>
                <a:gridCol w="1515231">
                  <a:extLst>
                    <a:ext uri="{9D8B030D-6E8A-4147-A177-3AD203B41FA5}">
                      <a16:colId xmlns:a16="http://schemas.microsoft.com/office/drawing/2014/main" val="20006"/>
                    </a:ext>
                  </a:extLst>
                </a:gridCol>
              </a:tblGrid>
              <a:tr h="548640">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UCI</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OPPO</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err="1" smtClean="0">
                          <a:solidFill>
                            <a:schemeClr val="tx1"/>
                          </a:solidFill>
                          <a:latin typeface="+mn-lt"/>
                          <a:ea typeface="华文楷体" panose="02010600040101010101" pitchFamily="2" charset="-122"/>
                          <a:cs typeface="+mn-cs"/>
                        </a:rPr>
                        <a:t>UniMiB</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WISDM</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PAMAP</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USC</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3000" b="0" i="0" kern="1200" baseline="0" dirty="0" smtClean="0">
                          <a:solidFill>
                            <a:schemeClr val="tx1"/>
                          </a:solidFill>
                          <a:latin typeface="+mn-lt"/>
                          <a:ea typeface="华文楷体" panose="02010600040101010101" pitchFamily="2" charset="-122"/>
                          <a:cs typeface="+mn-cs"/>
                        </a:rPr>
                        <a:t>基准线</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96.16</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96.97</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高斯噪声</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96.32</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97.65</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96.89</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98.15</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96.94</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91.88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98.12</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97.33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94.04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78.88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92.43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99.02</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99.33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94.08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79.24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99.21</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949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zh-CN" altLang="en-US" dirty="0" smtClean="0"/>
              <a:t>测试</a:t>
            </a:r>
            <a:r>
              <a:rPr lang="en-US" altLang="zh-CN" dirty="0" smtClean="0"/>
              <a:t>F</a:t>
            </a:r>
            <a:r>
              <a:rPr lang="en-US" altLang="zh-CN" baseline="-25000" dirty="0" smtClean="0"/>
              <a:t>1</a:t>
            </a:r>
            <a:r>
              <a:rPr lang="zh-CN" altLang="en-US" dirty="0" smtClean="0"/>
              <a:t>得分（</a:t>
            </a:r>
            <a:r>
              <a:rPr lang="en-US" altLang="zh-CN" dirty="0"/>
              <a:t> </a:t>
            </a:r>
            <a:r>
              <a:rPr lang="en-US" altLang="zh-CN" dirty="0" smtClean="0"/>
              <a:t>F</a:t>
            </a:r>
            <a:r>
              <a:rPr lang="en-US" altLang="zh-CN" baseline="-25000" dirty="0" smtClean="0"/>
              <a:t>1 </a:t>
            </a:r>
            <a:r>
              <a:rPr lang="en-US" altLang="zh-CN" dirty="0" smtClean="0"/>
              <a:t>Score</a:t>
            </a:r>
            <a:r>
              <a:rPr lang="zh-CN" altLang="en-US" dirty="0" smtClean="0"/>
              <a:t>，实验</a:t>
            </a:r>
            <a:r>
              <a:rPr lang="en-US" altLang="zh-CN" dirty="0" smtClean="0"/>
              <a:t>5</a:t>
            </a:r>
            <a:r>
              <a:rPr lang="zh-CN" altLang="en-US" dirty="0" smtClean="0"/>
              <a:t>次取均值）</a:t>
            </a:r>
          </a:p>
          <a:p>
            <a:pPr marL="457200" lvl="1" indent="0">
              <a:buNone/>
            </a:pPr>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950192903"/>
              </p:ext>
            </p:extLst>
          </p:nvPr>
        </p:nvGraphicFramePr>
        <p:xfrm>
          <a:off x="441929" y="1779516"/>
          <a:ext cx="11307813" cy="3840480"/>
        </p:xfrm>
        <a:graphic>
          <a:graphicData uri="http://schemas.openxmlformats.org/drawingml/2006/table">
            <a:tbl>
              <a:tblPr firstRow="1" bandRow="1"/>
              <a:tblGrid>
                <a:gridCol w="2216427">
                  <a:extLst>
                    <a:ext uri="{9D8B030D-6E8A-4147-A177-3AD203B41FA5}">
                      <a16:colId xmlns:a16="http://schemas.microsoft.com/office/drawing/2014/main" val="20000"/>
                    </a:ext>
                  </a:extLst>
                </a:gridCol>
                <a:gridCol w="1515231">
                  <a:extLst>
                    <a:ext uri="{9D8B030D-6E8A-4147-A177-3AD203B41FA5}">
                      <a16:colId xmlns:a16="http://schemas.microsoft.com/office/drawing/2014/main" val="20001"/>
                    </a:ext>
                  </a:extLst>
                </a:gridCol>
                <a:gridCol w="1515231">
                  <a:extLst>
                    <a:ext uri="{9D8B030D-6E8A-4147-A177-3AD203B41FA5}">
                      <a16:colId xmlns:a16="http://schemas.microsoft.com/office/drawing/2014/main" val="20002"/>
                    </a:ext>
                  </a:extLst>
                </a:gridCol>
                <a:gridCol w="1515231">
                  <a:extLst>
                    <a:ext uri="{9D8B030D-6E8A-4147-A177-3AD203B41FA5}">
                      <a16:colId xmlns:a16="http://schemas.microsoft.com/office/drawing/2014/main" val="20003"/>
                    </a:ext>
                  </a:extLst>
                </a:gridCol>
                <a:gridCol w="1515231">
                  <a:extLst>
                    <a:ext uri="{9D8B030D-6E8A-4147-A177-3AD203B41FA5}">
                      <a16:colId xmlns:a16="http://schemas.microsoft.com/office/drawing/2014/main" val="20004"/>
                    </a:ext>
                  </a:extLst>
                </a:gridCol>
                <a:gridCol w="1515231">
                  <a:extLst>
                    <a:ext uri="{9D8B030D-6E8A-4147-A177-3AD203B41FA5}">
                      <a16:colId xmlns:a16="http://schemas.microsoft.com/office/drawing/2014/main" val="20005"/>
                    </a:ext>
                  </a:extLst>
                </a:gridCol>
                <a:gridCol w="1515231">
                  <a:extLst>
                    <a:ext uri="{9D8B030D-6E8A-4147-A177-3AD203B41FA5}">
                      <a16:colId xmlns:a16="http://schemas.microsoft.com/office/drawing/2014/main" val="20006"/>
                    </a:ext>
                  </a:extLst>
                </a:gridCol>
              </a:tblGrid>
              <a:tr h="548640">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UCI</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OPPO</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err="1" smtClean="0">
                          <a:solidFill>
                            <a:schemeClr val="tx1"/>
                          </a:solidFill>
                          <a:latin typeface="+mn-lt"/>
                          <a:ea typeface="华文楷体" panose="02010600040101010101" pitchFamily="2" charset="-122"/>
                          <a:cs typeface="+mn-cs"/>
                        </a:rPr>
                        <a:t>UniMiB</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WISDM</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PAMAP</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USC</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3000" b="0" i="0" kern="1200" baseline="0" dirty="0" smtClean="0">
                          <a:solidFill>
                            <a:schemeClr val="tx1"/>
                          </a:solidFill>
                          <a:latin typeface="+mn-lt"/>
                          <a:ea typeface="华文楷体" panose="02010600040101010101" pitchFamily="2" charset="-122"/>
                          <a:cs typeface="+mn-cs"/>
                        </a:rPr>
                        <a:t>基准线</a:t>
                      </a:r>
                      <a:endParaRPr lang="zh-CN" altLang="en-US" sz="3000" b="0" i="0" kern="1200" baseline="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96.05</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96.97</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高斯噪声</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96.15</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76.61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90.78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97.21</a:t>
                      </a:r>
                      <a:endParaRPr lang="zh-CN" altLang="en-US" sz="3000" b="0" i="0" kern="1200" baseline="0" noProof="0" dirty="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3000" b="0" i="0" kern="1200" baseline="0" dirty="0" smtClean="0">
                          <a:solidFill>
                            <a:schemeClr val="tx1"/>
                          </a:solidFill>
                          <a:latin typeface="+mn-lt"/>
                          <a:ea typeface="华文楷体" panose="02010600040101010101" pitchFamily="2" charset="-122"/>
                          <a:cs typeface="+mn-cs"/>
                        </a:rPr>
                        <a:t>96.93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96.85</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77.51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91.97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98.28</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97.12</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78.78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92.18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98.93</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30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99.13</a:t>
                      </a:r>
                    </a:p>
                  </a:txBody>
                  <a:tcPr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79.1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93.06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000" b="0" i="0" kern="1200" baseline="0" noProof="0" dirty="0" smtClean="0">
                          <a:solidFill>
                            <a:schemeClr val="tx1"/>
                          </a:solidFill>
                          <a:latin typeface="+mn-lt"/>
                          <a:ea typeface="华文楷体" panose="02010600040101010101" pitchFamily="2" charset="-122"/>
                          <a:cs typeface="+mn-cs"/>
                        </a:rPr>
                        <a:t>99.36</a:t>
                      </a:r>
                      <a:endParaRPr lang="zh-CN" altLang="en-US" sz="3000" b="0" i="0" kern="1200" baseline="0" noProof="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73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en-US" altLang="zh-CN" dirty="0" smtClean="0"/>
              <a:t>ROC</a:t>
            </a:r>
            <a:r>
              <a:rPr lang="zh-CN" altLang="en-US" dirty="0" smtClean="0"/>
              <a:t>曲线</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922" y="1434528"/>
            <a:ext cx="5852172" cy="438912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095" y="1505191"/>
            <a:ext cx="5852172" cy="4389129"/>
          </a:xfrm>
          <a:prstGeom prst="rect">
            <a:avLst/>
          </a:prstGeom>
        </p:spPr>
      </p:pic>
    </p:spTree>
    <p:extLst>
      <p:ext uri="{BB962C8B-B14F-4D97-AF65-F5344CB8AC3E}">
        <p14:creationId xmlns:p14="http://schemas.microsoft.com/office/powerpoint/2010/main" val="1365589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选题</a:t>
            </a:r>
            <a:r>
              <a:rPr lang="zh-CN" altLang="en-US" dirty="0" smtClean="0">
                <a:sym typeface="+mn-ea"/>
              </a:rPr>
              <a:t>背景与意义</a:t>
            </a:r>
            <a:endParaRPr lang="zh-CN" altLang="en-US" dirty="0"/>
          </a:p>
        </p:txBody>
      </p:sp>
      <p:sp>
        <p:nvSpPr>
          <p:cNvPr id="3" name="内容占位符 2"/>
          <p:cNvSpPr>
            <a:spLocks noGrp="1"/>
          </p:cNvSpPr>
          <p:nvPr>
            <p:ph idx="1"/>
          </p:nvPr>
        </p:nvSpPr>
        <p:spPr>
          <a:xfrm>
            <a:off x="394447" y="789710"/>
            <a:ext cx="5453397" cy="5820093"/>
          </a:xfrm>
        </p:spPr>
        <p:txBody>
          <a:bodyPr>
            <a:normAutofit/>
          </a:bodyPr>
          <a:lstStyle/>
          <a:p>
            <a:r>
              <a:rPr lang="zh-CN" altLang="en-US" dirty="0"/>
              <a:t>选题</a:t>
            </a:r>
            <a:r>
              <a:rPr lang="zh-CN" altLang="en-US" dirty="0" smtClean="0"/>
              <a:t>背景</a:t>
            </a:r>
            <a:endParaRPr lang="en-US" altLang="zh-CN" dirty="0" smtClean="0"/>
          </a:p>
          <a:p>
            <a:pPr marL="457200" lvl="1" indent="0">
              <a:buNone/>
            </a:pPr>
            <a:r>
              <a:rPr lang="zh-CN" altLang="en-US" dirty="0" smtClean="0"/>
              <a:t>普适计算技术作为一种技术创新，其核心是一种无处不在、可以在任何设备和任何位置以任何格式完成的计算，人们都可以通过自由的方式获取信息。</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2132" y="1753138"/>
            <a:ext cx="5901898" cy="3893236"/>
          </a:xfrm>
          <a:prstGeom prst="rect">
            <a:avLst/>
          </a:prstGeom>
        </p:spPr>
      </p:pic>
      <p:sp>
        <p:nvSpPr>
          <p:cNvPr id="6" name="内容占位符 2"/>
          <p:cNvSpPr txBox="1">
            <a:spLocks/>
          </p:cNvSpPr>
          <p:nvPr/>
        </p:nvSpPr>
        <p:spPr>
          <a:xfrm>
            <a:off x="394446" y="789710"/>
            <a:ext cx="5453397" cy="58200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选题背景</a:t>
            </a:r>
            <a:endParaRPr lang="en-US" altLang="zh-CN" dirty="0" smtClean="0"/>
          </a:p>
          <a:p>
            <a:pPr marL="457200" lvl="1" indent="0">
              <a:buNone/>
            </a:pPr>
            <a:r>
              <a:rPr lang="zh-CN" altLang="en-US" dirty="0"/>
              <a:t>随着近年来物联网技术的更新迭代和传感器技术的飞速发展，基于传感器数据的人体运动识别已成为普适计算技术领域内一个新研究热点</a:t>
            </a:r>
            <a:r>
              <a:rPr lang="zh-CN" altLang="en-US" dirty="0" smtClean="0"/>
              <a:t>。</a:t>
            </a:r>
            <a:endParaRPr lang="zh-CN" altLang="en-US" dirty="0"/>
          </a:p>
        </p:txBody>
      </p:sp>
    </p:spTree>
    <p:extLst>
      <p:ext uri="{BB962C8B-B14F-4D97-AF65-F5344CB8AC3E}">
        <p14:creationId xmlns:p14="http://schemas.microsoft.com/office/powerpoint/2010/main" val="167723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a:xfrm>
            <a:off x="394448" y="789710"/>
            <a:ext cx="3312848" cy="5820093"/>
          </a:xfrm>
        </p:spPr>
        <p:txBody>
          <a:bodyPr/>
          <a:lstStyle/>
          <a:p>
            <a:r>
              <a:rPr lang="zh-CN" altLang="en-US" dirty="0"/>
              <a:t>冗余通道率（</a:t>
            </a:r>
            <a:r>
              <a:rPr lang="en-US" altLang="zh-CN" dirty="0"/>
              <a:t>%</a:t>
            </a:r>
            <a:r>
              <a:rPr lang="zh-CN" altLang="en-US" dirty="0"/>
              <a:t>）</a:t>
            </a:r>
            <a:endParaRPr lang="en-US" altLang="zh-CN" dirty="0"/>
          </a:p>
          <a:p>
            <a:pPr marL="457200" lvl="1" indent="0">
              <a:buNone/>
            </a:pPr>
            <a:endParaRPr lang="en-US" altLang="zh-CN" dirty="0" smtClean="0"/>
          </a:p>
        </p:txBody>
      </p:sp>
      <p:graphicFrame>
        <p:nvGraphicFramePr>
          <p:cNvPr id="5" name="表格 4"/>
          <p:cNvGraphicFramePr>
            <a:graphicFrameLocks noGrp="1"/>
          </p:cNvGraphicFramePr>
          <p:nvPr>
            <p:extLst>
              <p:ext uri="{D42A27DB-BD31-4B8C-83A1-F6EECF244321}">
                <p14:modId xmlns:p14="http://schemas.microsoft.com/office/powerpoint/2010/main" val="1132917161"/>
              </p:ext>
            </p:extLst>
          </p:nvPr>
        </p:nvGraphicFramePr>
        <p:xfrm>
          <a:off x="2050872" y="1504775"/>
          <a:ext cx="8280000" cy="5029200"/>
        </p:xfrm>
        <a:graphic>
          <a:graphicData uri="http://schemas.openxmlformats.org/drawingml/2006/table">
            <a:tbl>
              <a:tblPr firstRow="1" bandRow="1"/>
              <a:tblGrid>
                <a:gridCol w="1866426">
                  <a:extLst>
                    <a:ext uri="{9D8B030D-6E8A-4147-A177-3AD203B41FA5}">
                      <a16:colId xmlns:a16="http://schemas.microsoft.com/office/drawing/2014/main" val="20000"/>
                    </a:ext>
                  </a:extLst>
                </a:gridCol>
                <a:gridCol w="1866426">
                  <a:extLst>
                    <a:ext uri="{9D8B030D-6E8A-4147-A177-3AD203B41FA5}">
                      <a16:colId xmlns:a16="http://schemas.microsoft.com/office/drawing/2014/main" val="20001"/>
                    </a:ext>
                  </a:extLst>
                </a:gridCol>
                <a:gridCol w="1515716">
                  <a:extLst>
                    <a:ext uri="{9D8B030D-6E8A-4147-A177-3AD203B41FA5}">
                      <a16:colId xmlns:a16="http://schemas.microsoft.com/office/drawing/2014/main" val="20002"/>
                    </a:ext>
                  </a:extLst>
                </a:gridCol>
                <a:gridCol w="1515716">
                  <a:extLst>
                    <a:ext uri="{9D8B030D-6E8A-4147-A177-3AD203B41FA5}">
                      <a16:colId xmlns:a16="http://schemas.microsoft.com/office/drawing/2014/main" val="20003"/>
                    </a:ext>
                  </a:extLst>
                </a:gridCol>
                <a:gridCol w="1515716">
                  <a:extLst>
                    <a:ext uri="{9D8B030D-6E8A-4147-A177-3AD203B41FA5}">
                      <a16:colId xmlns:a16="http://schemas.microsoft.com/office/drawing/2014/main" val="20004"/>
                    </a:ext>
                  </a:extLst>
                </a:gridCol>
              </a:tblGrid>
              <a:tr h="393231">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zh-CN" altLang="en-US" sz="2400" b="0" i="0" kern="1200" baseline="0" dirty="0" smtClean="0">
                          <a:solidFill>
                            <a:schemeClr val="tx1"/>
                          </a:solidFill>
                          <a:latin typeface="+mn-lt"/>
                          <a:ea typeface="华文楷体" panose="02010600040101010101" pitchFamily="2" charset="-122"/>
                          <a:cs typeface="+mn-cs"/>
                        </a:rPr>
                        <a:t>阈值</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zh-CN" altLang="en-US" sz="2400" b="0" i="0" kern="1200" baseline="0" dirty="0" smtClean="0">
                          <a:solidFill>
                            <a:schemeClr val="tx1"/>
                          </a:solidFill>
                          <a:latin typeface="+mn-lt"/>
                          <a:ea typeface="华文楷体" panose="02010600040101010101" pitchFamily="2" charset="-122"/>
                          <a:cs typeface="+mn-cs"/>
                        </a:rPr>
                        <a:t>方法</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400" b="0" i="0" kern="1200" baseline="0" dirty="0" smtClean="0">
                          <a:solidFill>
                            <a:schemeClr val="tx1"/>
                          </a:solidFill>
                          <a:latin typeface="+mn-lt"/>
                          <a:ea typeface="华文楷体" panose="02010600040101010101" pitchFamily="2" charset="-122"/>
                          <a:cs typeface="+mn-cs"/>
                        </a:rPr>
                        <a:t>OPPO</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400" b="0" i="0" kern="1200" baseline="0" dirty="0" err="1" smtClean="0">
                          <a:solidFill>
                            <a:schemeClr val="tx1"/>
                          </a:solidFill>
                          <a:latin typeface="+mn-lt"/>
                          <a:ea typeface="华文楷体" panose="02010600040101010101" pitchFamily="2" charset="-122"/>
                          <a:cs typeface="+mn-cs"/>
                        </a:rPr>
                        <a:t>UniMiB</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400" b="0" i="0" kern="1200" baseline="0" dirty="0" smtClean="0">
                          <a:solidFill>
                            <a:schemeClr val="tx1"/>
                          </a:solidFill>
                          <a:latin typeface="+mn-lt"/>
                          <a:ea typeface="华文楷体" panose="02010600040101010101" pitchFamily="2" charset="-122"/>
                          <a:cs typeface="+mn-cs"/>
                        </a:rPr>
                        <a:t>WISDM</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3231">
                <a:tc rowSpan="5">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altLang="zh-CN" sz="2400" b="0" i="0" kern="1200" baseline="0" dirty="0" smtClean="0">
                          <a:solidFill>
                            <a:schemeClr val="tx1"/>
                          </a:solidFill>
                          <a:latin typeface="+mn-lt"/>
                          <a:ea typeface="华文楷体" panose="02010600040101010101" pitchFamily="2" charset="-122"/>
                          <a:cs typeface="+mn-cs"/>
                        </a:rPr>
                        <a:t>1e</a:t>
                      </a:r>
                      <a:r>
                        <a:rPr lang="en-US" altLang="zh-CN" sz="2400" b="0" i="0" kern="1200" baseline="30000" dirty="0" smtClean="0">
                          <a:solidFill>
                            <a:schemeClr val="tx1"/>
                          </a:solidFill>
                          <a:latin typeface="+mn-lt"/>
                          <a:ea typeface="华文楷体" panose="02010600040101010101" pitchFamily="2" charset="-122"/>
                          <a:cs typeface="+mn-cs"/>
                        </a:rPr>
                        <a:t>-2</a:t>
                      </a:r>
                      <a:endParaRPr lang="zh-CN" altLang="en-US" sz="2400" b="0" i="0" kern="1200" baseline="30000" dirty="0" smtClean="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2400" b="0" i="0" kern="1200" baseline="0" dirty="0" smtClean="0">
                          <a:solidFill>
                            <a:schemeClr val="tx1"/>
                          </a:solidFill>
                          <a:latin typeface="+mn-lt"/>
                          <a:ea typeface="华文楷体" panose="02010600040101010101" pitchFamily="2" charset="-122"/>
                          <a:cs typeface="+mn-cs"/>
                        </a:rPr>
                        <a:t>基准线</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51.41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49.32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53.52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3231">
                <a:tc vMerge="1">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26.09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24.58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25.47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3231">
                <a:tc vMerge="1">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26.17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24.38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36.02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3231">
                <a:tc vMerge="1">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26.09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24.06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25.78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3231">
                <a:tc vMerge="1">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13.4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3231">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kern="1200" baseline="0" dirty="0" smtClean="0">
                          <a:solidFill>
                            <a:schemeClr val="tx1"/>
                          </a:solidFill>
                          <a:latin typeface="+mn-lt"/>
                          <a:ea typeface="华文楷体" panose="02010600040101010101" pitchFamily="2" charset="-122"/>
                          <a:cs typeface="+mn-cs"/>
                        </a:rPr>
                        <a:t>1e</a:t>
                      </a:r>
                      <a:r>
                        <a:rPr lang="en-US" altLang="zh-CN" sz="2400" b="0" i="0" kern="1200" baseline="30000" dirty="0" smtClean="0">
                          <a:solidFill>
                            <a:schemeClr val="tx1"/>
                          </a:solidFill>
                          <a:latin typeface="+mn-lt"/>
                          <a:ea typeface="华文楷体" panose="02010600040101010101" pitchFamily="2" charset="-122"/>
                          <a:cs typeface="+mn-cs"/>
                        </a:rPr>
                        <a:t>-3</a:t>
                      </a:r>
                      <a:endParaRPr lang="zh-CN" altLang="en-US" sz="2400" b="0" i="0" kern="1200" baseline="30000" dirty="0" smtClean="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2400" b="0" i="0" kern="1200" baseline="0" dirty="0" smtClean="0">
                          <a:solidFill>
                            <a:schemeClr val="tx1"/>
                          </a:solidFill>
                          <a:latin typeface="+mn-lt"/>
                          <a:ea typeface="华文楷体" panose="02010600040101010101" pitchFamily="2" charset="-122"/>
                          <a:cs typeface="+mn-cs"/>
                        </a:rPr>
                        <a:t>基准线</a:t>
                      </a:r>
                      <a:endParaRPr lang="zh-CN" altLang="en-US" sz="24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46.95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45.42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49.53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1030"/>
                  </a:ext>
                </a:extLst>
              </a:tr>
              <a:tr h="393231">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空间位移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9145794"/>
                  </a:ext>
                </a:extLst>
              </a:tr>
              <a:tr h="393231">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跨通道交流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6.09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386169"/>
                  </a:ext>
                </a:extLst>
              </a:tr>
              <a:tr h="393231">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kern="1200" baseline="0" dirty="0" smtClean="0">
                          <a:solidFill>
                            <a:schemeClr val="tx1"/>
                          </a:solidFill>
                          <a:latin typeface="+mn-lt"/>
                          <a:ea typeface="华文楷体" panose="02010600040101010101" pitchFamily="2" charset="-122"/>
                          <a:cs typeface="+mn-cs"/>
                        </a:rPr>
                        <a:t>通道平衡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4.45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6.09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9234337"/>
                  </a:ext>
                </a:extLst>
              </a:tr>
              <a:tr h="393231">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b="0" i="0" kern="1200" baseline="0" dirty="0" smtClean="0">
                        <a:solidFill>
                          <a:schemeClr val="tx1"/>
                        </a:solidFill>
                        <a:latin typeface="+mn-lt"/>
                        <a:ea typeface="华文楷体" panose="02010600040101010101" pitchFamily="2" charset="-122"/>
                        <a:cs typeface="+mn-cs"/>
                      </a:endParaRPr>
                    </a:p>
                  </a:txBody>
                  <a:tcPr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0" i="0" kern="1200" baseline="0" noProof="0" dirty="0" smtClean="0">
                          <a:solidFill>
                            <a:schemeClr val="tx1"/>
                          </a:solidFill>
                          <a:latin typeface="+mn-lt"/>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8389249"/>
                  </a:ext>
                </a:extLst>
              </a:tr>
            </a:tbl>
          </a:graphicData>
        </a:graphic>
      </p:graphicFrame>
    </p:spTree>
    <p:extLst>
      <p:ext uri="{BB962C8B-B14F-4D97-AF65-F5344CB8AC3E}">
        <p14:creationId xmlns:p14="http://schemas.microsoft.com/office/powerpoint/2010/main" val="331446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p:txBody>
          <a:bodyPr/>
          <a:lstStyle/>
          <a:p>
            <a:r>
              <a:rPr lang="zh-CN" altLang="en-US" dirty="0" smtClean="0"/>
              <a:t>冗余通道率（</a:t>
            </a:r>
            <a:r>
              <a:rPr lang="en-US" altLang="zh-CN" dirty="0" smtClean="0"/>
              <a:t>%</a:t>
            </a:r>
            <a:r>
              <a:rPr lang="zh-CN" altLang="en-US" dirty="0" smtClean="0"/>
              <a:t>）</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447" y="1505191"/>
            <a:ext cx="5852172" cy="438912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094" y="1411355"/>
            <a:ext cx="5500413" cy="4721087"/>
          </a:xfrm>
          <a:prstGeom prst="rect">
            <a:avLst/>
          </a:prstGeom>
        </p:spPr>
      </p:pic>
    </p:spTree>
    <p:extLst>
      <p:ext uri="{BB962C8B-B14F-4D97-AF65-F5344CB8AC3E}">
        <p14:creationId xmlns:p14="http://schemas.microsoft.com/office/powerpoint/2010/main" val="35328160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a:xfrm>
            <a:off x="394447" y="789710"/>
            <a:ext cx="5320553" cy="5704038"/>
          </a:xfrm>
        </p:spPr>
        <p:txBody>
          <a:bodyPr>
            <a:normAutofit/>
          </a:bodyPr>
          <a:lstStyle/>
          <a:p>
            <a:r>
              <a:rPr lang="zh-CN" altLang="en-US" dirty="0" smtClean="0"/>
              <a:t>激活效果的可视化</a:t>
            </a:r>
            <a:r>
              <a:rPr lang="en-US" altLang="zh-CN" dirty="0" smtClean="0"/>
              <a:t>——</a:t>
            </a:r>
            <a:r>
              <a:rPr lang="zh-CN" altLang="en-US" dirty="0"/>
              <a:t>可视化的类激活图</a:t>
            </a:r>
            <a:r>
              <a:rPr lang="en-US" altLang="zh-CN" dirty="0"/>
              <a:t>(CAM)</a:t>
            </a:r>
            <a:endParaRPr lang="en-US" altLang="zh-CN" dirty="0" smtClean="0"/>
          </a:p>
          <a:p>
            <a:r>
              <a:rPr lang="zh-CN" altLang="en-US" sz="3000" b="0" dirty="0" smtClean="0">
                <a:ea typeface="华文楷体" panose="02010600040101010101" pitchFamily="2" charset="-122"/>
              </a:rPr>
              <a:t>由简单到复杂分别为静坐、平躺、行走和骑行动</a:t>
            </a:r>
            <a:r>
              <a:rPr lang="zh-CN" altLang="en-US" sz="3000" b="0" dirty="0">
                <a:ea typeface="华文楷体" panose="02010600040101010101" pitchFamily="2" charset="-122"/>
              </a:rPr>
              <a:t>作，</a:t>
            </a:r>
            <a:r>
              <a:rPr lang="zh-CN" altLang="en-US" sz="3000" b="0" dirty="0" smtClean="0">
                <a:ea typeface="华文楷体" panose="02010600040101010101" pitchFamily="2" charset="-122"/>
              </a:rPr>
              <a:t>在通道</a:t>
            </a:r>
            <a:r>
              <a:rPr lang="zh-CN" altLang="en-US" sz="3000" b="0" dirty="0">
                <a:ea typeface="华文楷体" panose="02010600040101010101" pitchFamily="2" charset="-122"/>
              </a:rPr>
              <a:t>激活方法下，大部分通道的能够以更全面的</a:t>
            </a:r>
            <a:r>
              <a:rPr lang="zh-CN" altLang="en-US" sz="3000" b="0" dirty="0" smtClean="0">
                <a:ea typeface="华文楷体" panose="02010600040101010101" pitchFamily="2" charset="-122"/>
              </a:rPr>
              <a:t>方式进行</a:t>
            </a:r>
            <a:r>
              <a:rPr lang="zh-CN" altLang="en-US" sz="3000" b="0" dirty="0">
                <a:ea typeface="华文楷体" panose="02010600040101010101" pitchFamily="2" charset="-122"/>
              </a:rPr>
              <a:t>学习，可对输出特征表示的贡献变得更多。</a:t>
            </a:r>
            <a:endParaRPr lang="zh-CN" altLang="zh-CN" sz="3000" b="0" dirty="0" smtClean="0">
              <a:ea typeface="华文楷体" panose="02010600040101010101" pitchFamily="2" charset="-122"/>
            </a:endParaRPr>
          </a:p>
          <a:p>
            <a:pPr marL="0" indent="0">
              <a:buNone/>
            </a:pPr>
            <a:endParaRPr lang="en-US" altLang="zh-CN" dirty="0" smtClean="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1048" y="1760530"/>
            <a:ext cx="6511926" cy="3262227"/>
          </a:xfrm>
          <a:prstGeom prst="rect">
            <a:avLst/>
          </a:prstGeom>
        </p:spPr>
      </p:pic>
    </p:spTree>
    <p:extLst>
      <p:ext uri="{BB962C8B-B14F-4D97-AF65-F5344CB8AC3E}">
        <p14:creationId xmlns:p14="http://schemas.microsoft.com/office/powerpoint/2010/main" val="3661572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a:xfrm>
            <a:off x="394448" y="789710"/>
            <a:ext cx="6105743" cy="5704038"/>
          </a:xfrm>
        </p:spPr>
        <p:txBody>
          <a:bodyPr>
            <a:normAutofit/>
          </a:bodyPr>
          <a:lstStyle/>
          <a:p>
            <a:r>
              <a:rPr lang="zh-CN" altLang="en-US" dirty="0" smtClean="0">
                <a:latin typeface="微软雅黑" panose="020B0503020204020204" charset="-122"/>
                <a:ea typeface="微软雅黑" panose="020B0503020204020204" charset="-122"/>
              </a:rPr>
              <a:t>移动端上</a:t>
            </a:r>
            <a:r>
              <a:rPr lang="zh-CN" altLang="en-US" dirty="0">
                <a:latin typeface="微软雅黑" panose="020B0503020204020204" charset="-122"/>
                <a:ea typeface="微软雅黑" panose="020B0503020204020204" charset="-122"/>
              </a:rPr>
              <a:t>的实际</a:t>
            </a:r>
            <a:r>
              <a:rPr lang="zh-CN" altLang="en-US" dirty="0" smtClean="0">
                <a:latin typeface="微软雅黑" panose="020B0503020204020204" charset="-122"/>
                <a:ea typeface="微软雅黑" panose="020B0503020204020204" charset="-122"/>
              </a:rPr>
              <a:t>测试（</a:t>
            </a:r>
            <a:r>
              <a:rPr lang="en-US" altLang="zh-CN" dirty="0" smtClean="0">
                <a:latin typeface="微软雅黑" panose="020B0503020204020204" charset="-122"/>
                <a:ea typeface="微软雅黑" panose="020B0503020204020204" charset="-122"/>
              </a:rPr>
              <a:t>500</a:t>
            </a:r>
            <a:r>
              <a:rPr lang="zh-CN" altLang="en-US" dirty="0" smtClean="0">
                <a:latin typeface="微软雅黑" panose="020B0503020204020204" charset="-122"/>
                <a:ea typeface="微软雅黑" panose="020B0503020204020204" charset="-122"/>
              </a:rPr>
              <a:t>次取均值）</a:t>
            </a:r>
            <a:endParaRPr lang="zh-CN" altLang="en-US" dirty="0">
              <a:latin typeface="微软雅黑" panose="020B0503020204020204" charset="-122"/>
              <a:ea typeface="微软雅黑" panose="020B0503020204020204" charset="-122"/>
            </a:endParaRPr>
          </a:p>
          <a:p>
            <a:r>
              <a:rPr lang="zh-CN" altLang="en-US" sz="3000" b="0" dirty="0">
                <a:ea typeface="华文楷体" panose="02010600040101010101" pitchFamily="2" charset="-122"/>
              </a:rPr>
              <a:t>保存训练</a:t>
            </a:r>
            <a:r>
              <a:rPr lang="zh-CN" altLang="en-US" sz="3000" b="0" dirty="0" smtClean="0">
                <a:ea typeface="华文楷体" panose="02010600040101010101" pitchFamily="2" charset="-122"/>
              </a:rPr>
              <a:t>好的模型为</a:t>
            </a:r>
            <a:r>
              <a:rPr lang="en-US" altLang="zh-CN" sz="3000" b="0" dirty="0" smtClean="0">
                <a:ea typeface="华文楷体" panose="02010600040101010101" pitchFamily="2" charset="-122"/>
              </a:rPr>
              <a:t>.</a:t>
            </a:r>
            <a:r>
              <a:rPr lang="en-US" altLang="zh-CN" sz="3000" b="0" dirty="0" err="1" smtClean="0">
                <a:ea typeface="华文楷体" panose="02010600040101010101" pitchFamily="2" charset="-122"/>
              </a:rPr>
              <a:t>pth</a:t>
            </a:r>
            <a:r>
              <a:rPr lang="zh-CN" altLang="en-US" sz="3000" b="0" dirty="0" smtClean="0">
                <a:ea typeface="华文楷体" panose="02010600040101010101" pitchFamily="2" charset="-122"/>
              </a:rPr>
              <a:t>格式并部署到对</a:t>
            </a:r>
            <a:r>
              <a:rPr lang="en-US" altLang="zh-CN" sz="3000" b="0" dirty="0" err="1" smtClean="0">
                <a:ea typeface="华文楷体" panose="02010600040101010101" pitchFamily="2" charset="-122"/>
              </a:rPr>
              <a:t>PyTorch</a:t>
            </a:r>
            <a:r>
              <a:rPr lang="zh-CN" altLang="en-US" sz="3000" b="0" dirty="0" smtClean="0">
                <a:ea typeface="华文楷体" panose="02010600040101010101" pitchFamily="2" charset="-122"/>
              </a:rPr>
              <a:t>和</a:t>
            </a:r>
            <a:r>
              <a:rPr lang="en-US" altLang="zh-CN" sz="3000" b="0" dirty="0" err="1" smtClean="0">
                <a:ea typeface="华文楷体" panose="02010600040101010101" pitchFamily="2" charset="-122"/>
              </a:rPr>
              <a:t>Jittor</a:t>
            </a:r>
            <a:r>
              <a:rPr lang="zh-CN" altLang="en-US" sz="3000" b="0" dirty="0" smtClean="0">
                <a:ea typeface="华文楷体" panose="02010600040101010101" pitchFamily="2" charset="-122"/>
              </a:rPr>
              <a:t>框架兼容性良好的树莓派</a:t>
            </a:r>
            <a:r>
              <a:rPr lang="en-US" altLang="zh-CN" sz="3000" b="0" dirty="0" smtClean="0">
                <a:ea typeface="华文楷体" panose="02010600040101010101" pitchFamily="2" charset="-122"/>
              </a:rPr>
              <a:t>3 B+</a:t>
            </a:r>
            <a:r>
              <a:rPr lang="zh-CN" altLang="en-US" sz="3000" b="0" dirty="0" smtClean="0">
                <a:ea typeface="华文楷体" panose="02010600040101010101" pitchFamily="2" charset="-122"/>
              </a:rPr>
              <a:t>（</a:t>
            </a:r>
            <a:r>
              <a:rPr lang="en-US" altLang="zh-CN" sz="3000" b="0" dirty="0" err="1" smtClean="0">
                <a:ea typeface="华文楷体" panose="02010600040101010101" pitchFamily="2" charset="-122"/>
              </a:rPr>
              <a:t>Raspian</a:t>
            </a:r>
            <a:r>
              <a:rPr lang="zh-CN" altLang="en-US" sz="3000" b="0" dirty="0" smtClean="0">
                <a:ea typeface="华文楷体" panose="02010600040101010101" pitchFamily="2" charset="-122"/>
              </a:rPr>
              <a:t>系统外接</a:t>
            </a:r>
            <a:r>
              <a:rPr lang="en-US" altLang="zh-CN" sz="3000" b="0" dirty="0" smtClean="0">
                <a:ea typeface="华文楷体" panose="02010600040101010101" pitchFamily="2" charset="-122"/>
              </a:rPr>
              <a:t>ADXL345</a:t>
            </a:r>
            <a:r>
              <a:rPr lang="zh-CN" altLang="en-US" sz="3000" b="0" dirty="0" smtClean="0">
                <a:ea typeface="华文楷体" panose="02010600040101010101" pitchFamily="2" charset="-122"/>
              </a:rPr>
              <a:t>传感器）或谷歌</a:t>
            </a:r>
            <a:r>
              <a:rPr lang="en-US" altLang="zh-CN" sz="3000" b="0" dirty="0" smtClean="0">
                <a:ea typeface="华文楷体" panose="02010600040101010101" pitchFamily="2" charset="-122"/>
              </a:rPr>
              <a:t>Nexus6</a:t>
            </a:r>
            <a:r>
              <a:rPr lang="zh-CN" altLang="en-US" sz="3000" b="0" dirty="0" smtClean="0">
                <a:ea typeface="华文楷体" panose="02010600040101010101" pitchFamily="2" charset="-122"/>
              </a:rPr>
              <a:t>（</a:t>
            </a:r>
            <a:r>
              <a:rPr lang="en-US" altLang="zh-CN" sz="3000" b="0" dirty="0" smtClean="0">
                <a:ea typeface="华文楷体" panose="02010600040101010101" pitchFamily="2" charset="-122"/>
              </a:rPr>
              <a:t>Android 11.0</a:t>
            </a:r>
            <a:r>
              <a:rPr lang="zh-CN" altLang="en-US" sz="3000" b="0" dirty="0" smtClean="0">
                <a:ea typeface="华文楷体" panose="02010600040101010101" pitchFamily="2" charset="-122"/>
              </a:rPr>
              <a:t>系统）上运行。</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2949" y="3493875"/>
            <a:ext cx="3663066" cy="285129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234" y="789710"/>
            <a:ext cx="4788385" cy="2488346"/>
          </a:xfrm>
          <a:prstGeom prst="rect">
            <a:avLst/>
          </a:prstGeom>
        </p:spPr>
      </p:pic>
    </p:spTree>
    <p:extLst>
      <p:ext uri="{BB962C8B-B14F-4D97-AF65-F5344CB8AC3E}">
        <p14:creationId xmlns:p14="http://schemas.microsoft.com/office/powerpoint/2010/main" val="1504100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a:xfrm>
            <a:off x="394448" y="789710"/>
            <a:ext cx="5747935" cy="5704038"/>
          </a:xfrm>
        </p:spPr>
        <p:txBody>
          <a:bodyPr>
            <a:normAutofit/>
          </a:bodyPr>
          <a:lstStyle/>
          <a:p>
            <a:r>
              <a:rPr lang="zh-CN" altLang="en-US" dirty="0" smtClean="0">
                <a:latin typeface="微软雅黑" panose="020B0503020204020204" charset="-122"/>
                <a:ea typeface="微软雅黑" panose="020B0503020204020204" charset="-122"/>
              </a:rPr>
              <a:t>移动端上</a:t>
            </a:r>
            <a:r>
              <a:rPr lang="zh-CN" altLang="en-US" dirty="0">
                <a:latin typeface="微软雅黑" panose="020B0503020204020204" charset="-122"/>
                <a:ea typeface="微软雅黑" panose="020B0503020204020204" charset="-122"/>
              </a:rPr>
              <a:t>的实际</a:t>
            </a:r>
            <a:r>
              <a:rPr lang="zh-CN" altLang="en-US" dirty="0" smtClean="0">
                <a:latin typeface="微软雅黑" panose="020B0503020204020204" charset="-122"/>
                <a:ea typeface="微软雅黑" panose="020B0503020204020204" charset="-122"/>
              </a:rPr>
              <a:t>测试（内部激活，</a:t>
            </a:r>
            <a:r>
              <a:rPr lang="en-US" altLang="zh-CN" dirty="0" smtClean="0">
                <a:latin typeface="微软雅黑" panose="020B0503020204020204" charset="-122"/>
                <a:ea typeface="微软雅黑" panose="020B0503020204020204" charset="-122"/>
              </a:rPr>
              <a:t>500</a:t>
            </a:r>
            <a:r>
              <a:rPr lang="zh-CN" altLang="en-US" dirty="0" smtClean="0">
                <a:latin typeface="微软雅黑" panose="020B0503020204020204" charset="-122"/>
                <a:ea typeface="微软雅黑" panose="020B0503020204020204" charset="-122"/>
              </a:rPr>
              <a:t>次取均值）</a:t>
            </a:r>
            <a:endParaRPr lang="zh-CN" altLang="en-US" dirty="0">
              <a:latin typeface="微软雅黑" panose="020B0503020204020204" charset="-122"/>
              <a:ea typeface="微软雅黑" panose="020B0503020204020204" charset="-122"/>
            </a:endParaRPr>
          </a:p>
          <a:p>
            <a:r>
              <a:rPr lang="zh-CN" altLang="en-US" sz="3000" b="0" dirty="0" smtClean="0">
                <a:ea typeface="华文楷体" panose="02010600040101010101" pitchFamily="2" charset="-122"/>
              </a:rPr>
              <a:t>推算时间与基准线保持在同一水平。</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3871" y="1607662"/>
            <a:ext cx="5852172" cy="4389129"/>
          </a:xfrm>
          <a:prstGeom prst="rect">
            <a:avLst/>
          </a:prstGeom>
        </p:spPr>
      </p:pic>
    </p:spTree>
    <p:extLst>
      <p:ext uri="{BB962C8B-B14F-4D97-AF65-F5344CB8AC3E}">
        <p14:creationId xmlns:p14="http://schemas.microsoft.com/office/powerpoint/2010/main" val="7178630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实验结果</a:t>
            </a:r>
            <a:endParaRPr lang="zh-CN" altLang="en-US" dirty="0"/>
          </a:p>
        </p:txBody>
      </p:sp>
      <p:sp>
        <p:nvSpPr>
          <p:cNvPr id="3" name="内容占位符 2"/>
          <p:cNvSpPr>
            <a:spLocks noGrp="1"/>
          </p:cNvSpPr>
          <p:nvPr>
            <p:ph idx="1"/>
          </p:nvPr>
        </p:nvSpPr>
        <p:spPr>
          <a:xfrm>
            <a:off x="394448" y="789710"/>
            <a:ext cx="11681595" cy="5704038"/>
          </a:xfrm>
        </p:spPr>
        <p:txBody>
          <a:bodyPr>
            <a:normAutofit/>
          </a:bodyPr>
          <a:lstStyle/>
          <a:p>
            <a:r>
              <a:rPr lang="zh-CN" altLang="en-US" dirty="0" smtClean="0">
                <a:latin typeface="微软雅黑" panose="020B0503020204020204" charset="-122"/>
                <a:ea typeface="微软雅黑" panose="020B0503020204020204" charset="-122"/>
              </a:rPr>
              <a:t>移动端上</a:t>
            </a:r>
            <a:r>
              <a:rPr lang="zh-CN" altLang="en-US" dirty="0">
                <a:latin typeface="微软雅黑" panose="020B0503020204020204" charset="-122"/>
                <a:ea typeface="微软雅黑" panose="020B0503020204020204" charset="-122"/>
              </a:rPr>
              <a:t>的实际</a:t>
            </a:r>
            <a:r>
              <a:rPr lang="zh-CN" altLang="en-US" dirty="0" smtClean="0">
                <a:latin typeface="微软雅黑" panose="020B0503020204020204" charset="-122"/>
                <a:ea typeface="微软雅黑" panose="020B0503020204020204" charset="-122"/>
              </a:rPr>
              <a:t>测试（外部激活，</a:t>
            </a:r>
            <a:r>
              <a:rPr lang="en-US" altLang="zh-CN" dirty="0" smtClean="0">
                <a:latin typeface="微软雅黑" panose="020B0503020204020204" charset="-122"/>
                <a:ea typeface="微软雅黑" panose="020B0503020204020204" charset="-122"/>
              </a:rPr>
              <a:t>500</a:t>
            </a:r>
            <a:r>
              <a:rPr lang="zh-CN" altLang="en-US" dirty="0" smtClean="0">
                <a:latin typeface="微软雅黑" panose="020B0503020204020204" charset="-122"/>
                <a:ea typeface="微软雅黑" panose="020B0503020204020204" charset="-122"/>
              </a:rPr>
              <a:t>次取均值）</a:t>
            </a:r>
            <a:endParaRPr lang="zh-CN" altLang="en-US" dirty="0">
              <a:latin typeface="微软雅黑" panose="020B0503020204020204" charset="-122"/>
              <a:ea typeface="微软雅黑" panose="020B0503020204020204" charset="-122"/>
            </a:endParaRPr>
          </a:p>
          <a:p>
            <a:r>
              <a:rPr lang="zh-CN" altLang="en-US" sz="3000" b="0" dirty="0" smtClean="0">
                <a:ea typeface="华文楷体" panose="02010600040101010101" pitchFamily="2" charset="-122"/>
              </a:rPr>
              <a:t>推算时间与基准线保持在同一水平。</a:t>
            </a:r>
            <a:endParaRPr lang="en-US" altLang="zh-CN" dirty="0" smtClean="0"/>
          </a:p>
        </p:txBody>
      </p:sp>
      <p:graphicFrame>
        <p:nvGraphicFramePr>
          <p:cNvPr id="7" name="表格 6"/>
          <p:cNvGraphicFramePr>
            <a:graphicFrameLocks noGrp="1"/>
          </p:cNvGraphicFramePr>
          <p:nvPr>
            <p:extLst>
              <p:ext uri="{D42A27DB-BD31-4B8C-83A1-F6EECF244321}">
                <p14:modId xmlns:p14="http://schemas.microsoft.com/office/powerpoint/2010/main" val="873683928"/>
              </p:ext>
            </p:extLst>
          </p:nvPr>
        </p:nvGraphicFramePr>
        <p:xfrm>
          <a:off x="835245" y="2245748"/>
          <a:ext cx="10800000" cy="3540000"/>
        </p:xfrm>
        <a:graphic>
          <a:graphicData uri="http://schemas.openxmlformats.org/drawingml/2006/table">
            <a:tbl>
              <a:tblPr firstRow="1" bandRow="1"/>
              <a:tblGrid>
                <a:gridCol w="1800000">
                  <a:extLst>
                    <a:ext uri="{9D8B030D-6E8A-4147-A177-3AD203B41FA5}">
                      <a16:colId xmlns:a16="http://schemas.microsoft.com/office/drawing/2014/main" val="3991671042"/>
                    </a:ext>
                  </a:extLst>
                </a:gridCol>
                <a:gridCol w="1800000">
                  <a:extLst>
                    <a:ext uri="{9D8B030D-6E8A-4147-A177-3AD203B41FA5}">
                      <a16:colId xmlns:a16="http://schemas.microsoft.com/office/drawing/2014/main" val="3528210036"/>
                    </a:ext>
                  </a:extLst>
                </a:gridCol>
                <a:gridCol w="1800000">
                  <a:extLst>
                    <a:ext uri="{9D8B030D-6E8A-4147-A177-3AD203B41FA5}">
                      <a16:colId xmlns:a16="http://schemas.microsoft.com/office/drawing/2014/main" val="412686416"/>
                    </a:ext>
                  </a:extLst>
                </a:gridCol>
                <a:gridCol w="1800000">
                  <a:extLst>
                    <a:ext uri="{9D8B030D-6E8A-4147-A177-3AD203B41FA5}">
                      <a16:colId xmlns:a16="http://schemas.microsoft.com/office/drawing/2014/main" val="4176464677"/>
                    </a:ext>
                  </a:extLst>
                </a:gridCol>
                <a:gridCol w="1800000">
                  <a:extLst>
                    <a:ext uri="{9D8B030D-6E8A-4147-A177-3AD203B41FA5}">
                      <a16:colId xmlns:a16="http://schemas.microsoft.com/office/drawing/2014/main" val="770813616"/>
                    </a:ext>
                  </a:extLst>
                </a:gridCol>
                <a:gridCol w="1800000">
                  <a:extLst>
                    <a:ext uri="{9D8B030D-6E8A-4147-A177-3AD203B41FA5}">
                      <a16:colId xmlns:a16="http://schemas.microsoft.com/office/drawing/2014/main" val="1890092704"/>
                    </a:ext>
                  </a:extLst>
                </a:gridCol>
              </a:tblGrid>
              <a:tr h="708000">
                <a:tc>
                  <a:txBody>
                    <a:bodyPr/>
                    <a:lstStyle/>
                    <a:p>
                      <a:pPr algn="ctr"/>
                      <a:r>
                        <a:rPr lang="zh-CN" altLang="en-US" sz="2800" b="0" i="0" kern="1200" baseline="0" dirty="0" smtClean="0">
                          <a:solidFill>
                            <a:schemeClr val="tx1"/>
                          </a:solidFill>
                          <a:latin typeface="+mn-lt"/>
                          <a:ea typeface="华文楷体" panose="02010600040101010101" pitchFamily="2" charset="-122"/>
                          <a:cs typeface="+mn-cs"/>
                        </a:rPr>
                        <a:t>测试平台</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zh-CN" altLang="en-US" sz="2800" b="0" i="0" kern="1200" baseline="0" dirty="0" smtClean="0">
                          <a:solidFill>
                            <a:schemeClr val="tx1"/>
                          </a:solidFill>
                          <a:latin typeface="+mn-lt"/>
                          <a:ea typeface="华文楷体" panose="02010600040101010101" pitchFamily="2" charset="-122"/>
                          <a:cs typeface="+mn-cs"/>
                        </a:rPr>
                        <a:t>方法</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800" b="0" i="0" kern="1200" baseline="0" dirty="0" smtClean="0">
                          <a:solidFill>
                            <a:schemeClr val="tx1"/>
                          </a:solidFill>
                          <a:latin typeface="+mn-lt"/>
                          <a:ea typeface="华文楷体" panose="02010600040101010101" pitchFamily="2" charset="-122"/>
                          <a:cs typeface="+mn-cs"/>
                        </a:rPr>
                        <a:t>1</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800" b="0" i="0" kern="1200" baseline="0" dirty="0" smtClean="0">
                          <a:solidFill>
                            <a:schemeClr val="tx1"/>
                          </a:solidFill>
                          <a:latin typeface="+mn-lt"/>
                          <a:ea typeface="华文楷体" panose="02010600040101010101" pitchFamily="2" charset="-122"/>
                          <a:cs typeface="+mn-cs"/>
                        </a:rPr>
                        <a:t>2</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entury Gothic"/>
                        </a:defRPr>
                      </a:lvl1pPr>
                      <a:lvl2pPr marL="457200" algn="l" defTabSz="914400" rtl="0" eaLnBrk="1" latinLnBrk="0" hangingPunct="1">
                        <a:defRPr sz="1800" b="1" kern="1200">
                          <a:solidFill>
                            <a:schemeClr val="lt1"/>
                          </a:solidFill>
                          <a:latin typeface="Century Gothic"/>
                        </a:defRPr>
                      </a:lvl2pPr>
                      <a:lvl3pPr marL="914400" algn="l" defTabSz="914400" rtl="0" eaLnBrk="1" latinLnBrk="0" hangingPunct="1">
                        <a:defRPr sz="1800" b="1" kern="1200">
                          <a:solidFill>
                            <a:schemeClr val="lt1"/>
                          </a:solidFill>
                          <a:latin typeface="Century Gothic"/>
                        </a:defRPr>
                      </a:lvl3pPr>
                      <a:lvl4pPr marL="1371600" algn="l" defTabSz="914400" rtl="0" eaLnBrk="1" latinLnBrk="0" hangingPunct="1">
                        <a:defRPr sz="1800" b="1" kern="1200">
                          <a:solidFill>
                            <a:schemeClr val="lt1"/>
                          </a:solidFill>
                          <a:latin typeface="Century Gothic"/>
                        </a:defRPr>
                      </a:lvl4pPr>
                      <a:lvl5pPr marL="1828800" algn="l" defTabSz="914400" rtl="0" eaLnBrk="1" latinLnBrk="0" hangingPunct="1">
                        <a:defRPr sz="1800" b="1" kern="1200">
                          <a:solidFill>
                            <a:schemeClr val="lt1"/>
                          </a:solidFill>
                          <a:latin typeface="Century Gothic"/>
                        </a:defRPr>
                      </a:lvl5pPr>
                      <a:lvl6pPr marL="2286000" algn="l" defTabSz="914400" rtl="0" eaLnBrk="1" latinLnBrk="0" hangingPunct="1">
                        <a:defRPr sz="1800" b="1" kern="1200">
                          <a:solidFill>
                            <a:schemeClr val="lt1"/>
                          </a:solidFill>
                          <a:latin typeface="Century Gothic"/>
                        </a:defRPr>
                      </a:lvl6pPr>
                      <a:lvl7pPr marL="2743200" algn="l" defTabSz="914400" rtl="0" eaLnBrk="1" latinLnBrk="0" hangingPunct="1">
                        <a:defRPr sz="1800" b="1" kern="1200">
                          <a:solidFill>
                            <a:schemeClr val="lt1"/>
                          </a:solidFill>
                          <a:latin typeface="Century Gothic"/>
                        </a:defRPr>
                      </a:lvl7pPr>
                      <a:lvl8pPr marL="3200400" algn="l" defTabSz="914400" rtl="0" eaLnBrk="1" latinLnBrk="0" hangingPunct="1">
                        <a:defRPr sz="1800" b="1" kern="1200">
                          <a:solidFill>
                            <a:schemeClr val="lt1"/>
                          </a:solidFill>
                          <a:latin typeface="Century Gothic"/>
                        </a:defRPr>
                      </a:lvl8pPr>
                      <a:lvl9pPr marL="3657600" algn="l" defTabSz="914400" rtl="0" eaLnBrk="1" latinLnBrk="0" hangingPunct="1">
                        <a:defRPr sz="1800" b="1" kern="1200">
                          <a:solidFill>
                            <a:schemeClr val="lt1"/>
                          </a:solidFill>
                          <a:latin typeface="Century Gothic"/>
                        </a:defRPr>
                      </a:lvl9pPr>
                    </a:lstStyle>
                    <a:p>
                      <a:pPr algn="ctr"/>
                      <a:r>
                        <a:rPr lang="en-US" altLang="zh-CN" sz="2800" b="0" i="0" kern="1200" baseline="0" dirty="0" smtClean="0">
                          <a:solidFill>
                            <a:schemeClr val="tx1"/>
                          </a:solidFill>
                          <a:latin typeface="+mn-lt"/>
                          <a:ea typeface="华文楷体" panose="02010600040101010101" pitchFamily="2" charset="-122"/>
                          <a:cs typeface="+mn-cs"/>
                        </a:rPr>
                        <a:t>3</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800" b="0" i="0" kern="1200" baseline="0" dirty="0" smtClean="0">
                          <a:solidFill>
                            <a:schemeClr val="tx1"/>
                          </a:solidFill>
                          <a:latin typeface="+mn-lt"/>
                          <a:ea typeface="华文楷体" panose="02010600040101010101" pitchFamily="2" charset="-122"/>
                          <a:cs typeface="+mn-cs"/>
                        </a:rPr>
                        <a:t>平均</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149654"/>
                  </a:ext>
                </a:extLst>
              </a:tr>
              <a:tr h="708000">
                <a:tc rowSpan="2">
                  <a:txBody>
                    <a:bodyPr/>
                    <a:lstStyle/>
                    <a:p>
                      <a:pPr algn="ctr"/>
                      <a:r>
                        <a:rPr lang="zh-CN" altLang="en-US" sz="2800" b="0" i="0" kern="1200" baseline="0" dirty="0" smtClean="0">
                          <a:solidFill>
                            <a:schemeClr val="tx1"/>
                          </a:solidFill>
                          <a:latin typeface="+mn-lt"/>
                          <a:ea typeface="华文楷体" panose="02010600040101010101" pitchFamily="2" charset="-122"/>
                          <a:cs typeface="+mn-cs"/>
                        </a:rPr>
                        <a:t>树莓派</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zh-CN" altLang="en-US" sz="2800" b="0" i="0" kern="1200" baseline="0" dirty="0" smtClean="0">
                          <a:solidFill>
                            <a:schemeClr val="tx1"/>
                          </a:solidFill>
                          <a:latin typeface="+mn-lt"/>
                          <a:ea typeface="华文楷体" panose="02010600040101010101" pitchFamily="2" charset="-122"/>
                          <a:cs typeface="+mn-cs"/>
                        </a:rPr>
                        <a:t>基准线</a:t>
                      </a:r>
                      <a:endParaRPr lang="zh-CN" altLang="en-US" sz="2800" b="0" i="0" kern="1200" baseline="0" dirty="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69.25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68.56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67.48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68.42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3672441"/>
                  </a:ext>
                </a:extLst>
              </a:tr>
              <a:tr h="708000">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400" b="0" i="0" kern="1200" baseline="0" dirty="0" smtClean="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69.65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smtClean="0">
                          <a:solidFill>
                            <a:schemeClr val="tx1"/>
                          </a:solidFill>
                          <a:latin typeface="+mn-lt"/>
                          <a:ea typeface="华文楷体" panose="02010600040101010101" pitchFamily="2" charset="-122"/>
                          <a:cs typeface="+mn-cs"/>
                        </a:rPr>
                        <a:t>69.12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67.51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68.75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596721"/>
                  </a:ext>
                </a:extLst>
              </a:tr>
              <a:tr h="708000">
                <a:tc row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i="0" kern="1200" baseline="0" dirty="0" smtClean="0">
                          <a:solidFill>
                            <a:schemeClr val="tx1"/>
                          </a:solidFill>
                          <a:latin typeface="+mn-lt"/>
                          <a:ea typeface="华文楷体" panose="02010600040101010101" pitchFamily="2" charset="-122"/>
                          <a:cs typeface="+mn-cs"/>
                        </a:rPr>
                        <a:t>安卓机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i="0" kern="1200" baseline="0" dirty="0" smtClean="0">
                          <a:solidFill>
                            <a:schemeClr val="tx1"/>
                          </a:solidFill>
                          <a:latin typeface="+mn-lt"/>
                          <a:ea typeface="华文楷体" panose="02010600040101010101" pitchFamily="2" charset="-122"/>
                          <a:cs typeface="+mn-cs"/>
                        </a:rPr>
                        <a:t>基准线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34.11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32.12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31.06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32.43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0569109"/>
                  </a:ext>
                </a:extLst>
              </a:tr>
              <a:tr h="708000">
                <a:tc vMerge="1">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400" b="0" i="0" kern="1200" baseline="0" dirty="0" smtClean="0">
                        <a:solidFill>
                          <a:schemeClr val="tx1"/>
                        </a:solidFill>
                        <a:latin typeface="+mn-lt"/>
                        <a:ea typeface="华文楷体" panose="0201060004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i="0" kern="1200" baseline="0" dirty="0" smtClean="0">
                          <a:solidFill>
                            <a:schemeClr val="tx1"/>
                          </a:solidFill>
                          <a:latin typeface="+mn-lt"/>
                          <a:ea typeface="华文楷体" panose="02010600040101010101" pitchFamily="2" charset="-122"/>
                          <a:cs typeface="+mn-cs"/>
                        </a:rPr>
                        <a:t>外部激活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34.25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33.01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0" i="0" kern="1200" baseline="0" noProof="0" dirty="0" smtClean="0">
                          <a:solidFill>
                            <a:schemeClr val="tx1"/>
                          </a:solidFill>
                          <a:latin typeface="+mn-lt"/>
                          <a:ea typeface="华文楷体" panose="02010600040101010101" pitchFamily="2" charset="-122"/>
                          <a:cs typeface="+mn-cs"/>
                        </a:rPr>
                        <a:t>32.83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023083"/>
                  </a:ext>
                </a:extLst>
              </a:tr>
            </a:tbl>
          </a:graphicData>
        </a:graphic>
      </p:graphicFrame>
    </p:spTree>
    <p:extLst>
      <p:ext uri="{BB962C8B-B14F-4D97-AF65-F5344CB8AC3E}">
        <p14:creationId xmlns:p14="http://schemas.microsoft.com/office/powerpoint/2010/main" val="3309576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未来与展望</a:t>
            </a:r>
            <a:endParaRPr lang="zh-CN" altLang="en-US" dirty="0"/>
          </a:p>
        </p:txBody>
      </p:sp>
      <p:sp>
        <p:nvSpPr>
          <p:cNvPr id="3" name="内容占位符 2"/>
          <p:cNvSpPr>
            <a:spLocks noGrp="1"/>
          </p:cNvSpPr>
          <p:nvPr>
            <p:ph idx="1"/>
          </p:nvPr>
        </p:nvSpPr>
        <p:spPr>
          <a:xfrm>
            <a:off x="394448" y="789710"/>
            <a:ext cx="11681595" cy="5704038"/>
          </a:xfrm>
        </p:spPr>
        <p:txBody>
          <a:bodyPr>
            <a:normAutofit/>
          </a:bodyPr>
          <a:lstStyle/>
          <a:p>
            <a:r>
              <a:rPr lang="zh-CN" altLang="en-US" dirty="0" smtClean="0">
                <a:latin typeface="微软雅黑" panose="020B0503020204020204" charset="-122"/>
                <a:ea typeface="微软雅黑" panose="020B0503020204020204" charset="-122"/>
              </a:rPr>
              <a:t>不足：分类动作单一，无复杂的复合动作</a:t>
            </a:r>
            <a:endParaRPr lang="zh-CN" altLang="en-US" dirty="0">
              <a:latin typeface="微软雅黑" panose="020B0503020204020204" charset="-122"/>
              <a:ea typeface="微软雅黑" panose="020B0503020204020204" charset="-122"/>
            </a:endParaRPr>
          </a:p>
          <a:p>
            <a:r>
              <a:rPr lang="zh-CN" altLang="en-US" sz="3000" b="0" dirty="0" smtClean="0">
                <a:ea typeface="华文楷体" panose="02010600040101010101" pitchFamily="2" charset="-122"/>
              </a:rPr>
              <a:t>使用小样本或者零样本技术，通过简单动作推算复杂的复合动作</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020" y="2273420"/>
            <a:ext cx="8790450" cy="3962408"/>
          </a:xfrm>
          <a:prstGeom prst="rect">
            <a:avLst/>
          </a:prstGeom>
        </p:spPr>
      </p:pic>
    </p:spTree>
    <p:extLst>
      <p:ext uri="{BB962C8B-B14F-4D97-AF65-F5344CB8AC3E}">
        <p14:creationId xmlns:p14="http://schemas.microsoft.com/office/powerpoint/2010/main" val="1774752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科研成果</a:t>
            </a:r>
            <a:endParaRPr lang="zh-CN" altLang="en-US" dirty="0"/>
          </a:p>
        </p:txBody>
      </p:sp>
      <p:sp>
        <p:nvSpPr>
          <p:cNvPr id="3" name="内容占位符 2"/>
          <p:cNvSpPr>
            <a:spLocks noGrp="1"/>
          </p:cNvSpPr>
          <p:nvPr>
            <p:ph idx="1"/>
          </p:nvPr>
        </p:nvSpPr>
        <p:spPr>
          <a:xfrm>
            <a:off x="394448" y="789710"/>
            <a:ext cx="11681595" cy="5704038"/>
          </a:xfrm>
        </p:spPr>
        <p:txBody>
          <a:bodyPr>
            <a:normAutofit fontScale="40000" lnSpcReduction="20000"/>
          </a:bodyPr>
          <a:lstStyle/>
          <a:p>
            <a:r>
              <a:rPr lang="zh-CN" altLang="en-US" sz="8000" dirty="0">
                <a:latin typeface="微软雅黑" panose="020B0503020204020204" charset="-122"/>
                <a:ea typeface="微软雅黑" panose="020B0503020204020204" charset="-122"/>
              </a:rPr>
              <a:t>学术论文</a:t>
            </a:r>
          </a:p>
          <a:p>
            <a:r>
              <a:rPr lang="en-US" altLang="zh-CN" sz="3000" dirty="0" err="1" smtClean="0">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Hao.Wu</a:t>
            </a:r>
            <a:r>
              <a:rPr lang="en-US" altLang="zh-CN" sz="3000" b="0" dirty="0">
                <a:latin typeface="华文楷体" panose="02010600040101010101" pitchFamily="2" charset="-122"/>
                <a:ea typeface="华文楷体" panose="02010600040101010101" pitchFamily="2" charset="-122"/>
              </a:rPr>
              <a:t>, et al. Channel-Equalization-HAR: A Light-weight Convolutional Neural Network for Wearable Sensor Based Human Activity Recognition[J], Early Access, </a:t>
            </a:r>
            <a:r>
              <a:rPr lang="en-US" altLang="zh-CN" sz="3000" dirty="0">
                <a:latin typeface="华文楷体" panose="02010600040101010101" pitchFamily="2" charset="-122"/>
                <a:ea typeface="华文楷体" panose="02010600040101010101" pitchFamily="2" charset="-122"/>
              </a:rPr>
              <a:t>IEEE Transactions on Mobile Computing, 2021. (SCI</a:t>
            </a:r>
            <a:r>
              <a:rPr lang="zh-CN" altLang="en-US" sz="3000" dirty="0">
                <a:latin typeface="华文楷体" panose="02010600040101010101" pitchFamily="2" charset="-122"/>
                <a:ea typeface="华文楷体" panose="02010600040101010101" pitchFamily="2" charset="-122"/>
              </a:rPr>
              <a:t>，第一作者，</a:t>
            </a:r>
            <a:r>
              <a:rPr lang="en-US" altLang="zh-CN" sz="3000" dirty="0">
                <a:latin typeface="华文楷体" panose="02010600040101010101" pitchFamily="2" charset="-122"/>
                <a:ea typeface="华文楷体" panose="02010600040101010101" pitchFamily="2" charset="-122"/>
              </a:rPr>
              <a:t>IF=5.577)</a:t>
            </a:r>
          </a:p>
          <a:p>
            <a:r>
              <a:rPr lang="en-US" altLang="zh-CN" sz="3000" dirty="0" err="1" smtClean="0">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Qi.Teng</a:t>
            </a:r>
            <a:r>
              <a:rPr lang="en-US" altLang="zh-CN" sz="3000" b="0" dirty="0">
                <a:latin typeface="华文楷体" panose="02010600040101010101" pitchFamily="2" charset="-122"/>
                <a:ea typeface="华文楷体" panose="02010600040101010101" pitchFamily="2" charset="-122"/>
              </a:rPr>
              <a:t>, et al. The Convolutional Neural Networks Training with </a:t>
            </a:r>
            <a:r>
              <a:rPr lang="en-US" altLang="zh-CN" sz="3000" b="0" dirty="0" smtClean="0">
                <a:latin typeface="华文楷体" panose="02010600040101010101" pitchFamily="2" charset="-122"/>
                <a:ea typeface="华文楷体" panose="02010600040101010101" pitchFamily="2" charset="-122"/>
              </a:rPr>
              <a:t>Channel-Selectivity </a:t>
            </a:r>
            <a:r>
              <a:rPr lang="en-US" altLang="zh-CN" sz="3000" b="0" dirty="0">
                <a:latin typeface="华文楷体" panose="02010600040101010101" pitchFamily="2" charset="-122"/>
                <a:ea typeface="华文楷体" panose="02010600040101010101" pitchFamily="2" charset="-122"/>
              </a:rPr>
              <a:t>for Human Activity Recognition Based on Sensors [J], DOI: 10.1109/JBHI.2021.3092396, </a:t>
            </a:r>
            <a:r>
              <a:rPr lang="en-US" altLang="zh-CN" sz="3000" dirty="0">
                <a:latin typeface="华文楷体" panose="02010600040101010101" pitchFamily="2" charset="-122"/>
                <a:ea typeface="华文楷体" panose="02010600040101010101" pitchFamily="2" charset="-122"/>
              </a:rPr>
              <a:t>IEEE Journal of Biomedical and Health Informatics (Old Name</a:t>
            </a:r>
            <a:r>
              <a:rPr lang="zh-CN" altLang="en-US" sz="3000" dirty="0">
                <a:latin typeface="华文楷体" panose="02010600040101010101" pitchFamily="2" charset="-122"/>
                <a:ea typeface="华文楷体" panose="02010600040101010101" pitchFamily="2" charset="-122"/>
              </a:rPr>
              <a:t>：</a:t>
            </a:r>
            <a:r>
              <a:rPr lang="en-US" altLang="zh-CN" sz="3000" dirty="0">
                <a:latin typeface="华文楷体" panose="02010600040101010101" pitchFamily="2" charset="-122"/>
                <a:ea typeface="华文楷体" panose="02010600040101010101" pitchFamily="2" charset="-122"/>
              </a:rPr>
              <a:t>IEEE Transactions on Information Technology in Biomedicine), 2021. (SCI</a:t>
            </a:r>
            <a:r>
              <a:rPr lang="zh-CN" altLang="en-US" sz="3000" dirty="0">
                <a:latin typeface="华文楷体" panose="02010600040101010101" pitchFamily="2" charset="-122"/>
                <a:ea typeface="华文楷体" panose="02010600040101010101" pitchFamily="2" charset="-122"/>
              </a:rPr>
              <a:t>，第一作者，</a:t>
            </a:r>
            <a:r>
              <a:rPr lang="en-US" altLang="zh-CN" sz="3000" dirty="0">
                <a:latin typeface="华文楷体" panose="02010600040101010101" pitchFamily="2" charset="-122"/>
                <a:ea typeface="华文楷体" panose="02010600040101010101" pitchFamily="2" charset="-122"/>
              </a:rPr>
              <a:t>IF=5.772)</a:t>
            </a:r>
          </a:p>
          <a:p>
            <a:r>
              <a:rPr lang="en-US" altLang="zh-CN" sz="3000" dirty="0" err="1" smtClean="0">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Wenbin.Gao</a:t>
            </a:r>
            <a:r>
              <a:rPr lang="en-US" altLang="zh-CN" sz="3000" b="0" dirty="0">
                <a:latin typeface="华文楷体" panose="02010600040101010101" pitchFamily="2" charset="-122"/>
                <a:ea typeface="华文楷体" panose="02010600040101010101" pitchFamily="2" charset="-122"/>
              </a:rPr>
              <a:t>, et al. Shallow Convolutional Neural Networks for Human Activity Recognition using Wearable Sensors[J], DOI: 10.1109/TIM.2021.3091990, </a:t>
            </a:r>
            <a:r>
              <a:rPr lang="en-US" altLang="zh-CN" sz="3000" dirty="0">
                <a:latin typeface="华文楷体" panose="02010600040101010101" pitchFamily="2" charset="-122"/>
                <a:ea typeface="华文楷体" panose="02010600040101010101" pitchFamily="2" charset="-122"/>
              </a:rPr>
              <a:t>IEEE Transactions on Instrumentation and Measurement, 2021. (SCI</a:t>
            </a:r>
            <a:r>
              <a:rPr lang="zh-CN" altLang="en-US" sz="3000" dirty="0">
                <a:latin typeface="华文楷体" panose="02010600040101010101" pitchFamily="2" charset="-122"/>
                <a:ea typeface="华文楷体" panose="02010600040101010101" pitchFamily="2" charset="-122"/>
              </a:rPr>
              <a:t>，第一作者，</a:t>
            </a:r>
            <a:r>
              <a:rPr lang="en-US" altLang="zh-CN" sz="3000" dirty="0">
                <a:latin typeface="华文楷体" panose="02010600040101010101" pitchFamily="2" charset="-122"/>
                <a:ea typeface="华文楷体" panose="02010600040101010101" pitchFamily="2" charset="-122"/>
              </a:rPr>
              <a:t>IF=4.016)</a:t>
            </a:r>
          </a:p>
          <a:p>
            <a:r>
              <a:rPr lang="en-US" altLang="zh-CN" sz="3000" dirty="0" err="1" smtClean="0">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Shuoyuan.Wang</a:t>
            </a:r>
            <a:r>
              <a:rPr lang="en-US" altLang="zh-CN" sz="3000" b="0" dirty="0">
                <a:latin typeface="华文楷体" panose="02010600040101010101" pitchFamily="2" charset="-122"/>
                <a:ea typeface="华文楷体" panose="02010600040101010101" pitchFamily="2" charset="-122"/>
              </a:rPr>
              <a:t>, et al. Deep Ensemble Learning for Human Activity Recognition Using Wearable Sensors via Filter Activation[J], Major Revision, </a:t>
            </a:r>
            <a:r>
              <a:rPr lang="en-US" altLang="zh-CN" sz="3000" dirty="0">
                <a:latin typeface="华文楷体" panose="02010600040101010101" pitchFamily="2" charset="-122"/>
                <a:ea typeface="华文楷体" panose="02010600040101010101" pitchFamily="2" charset="-122"/>
              </a:rPr>
              <a:t>ACM Transactions on Embedded Computing Systems, 2021. (SCI</a:t>
            </a:r>
            <a:r>
              <a:rPr lang="zh-CN" altLang="en-US" sz="3000" dirty="0">
                <a:latin typeface="华文楷体" panose="02010600040101010101" pitchFamily="2" charset="-122"/>
                <a:ea typeface="华文楷体" panose="02010600040101010101" pitchFamily="2" charset="-122"/>
              </a:rPr>
              <a:t>，第一作者，</a:t>
            </a:r>
            <a:r>
              <a:rPr lang="en-US" altLang="zh-CN" sz="3000" dirty="0">
                <a:latin typeface="华文楷体" panose="02010600040101010101" pitchFamily="2" charset="-122"/>
                <a:ea typeface="华文楷体" panose="02010600040101010101" pitchFamily="2" charset="-122"/>
              </a:rPr>
              <a:t>IF=1.193)</a:t>
            </a:r>
          </a:p>
          <a:p>
            <a:r>
              <a:rPr lang="en-US" altLang="zh-CN" sz="3000" b="0" dirty="0" err="1" smtClean="0">
                <a:latin typeface="华文楷体" panose="02010600040101010101" pitchFamily="2" charset="-122"/>
                <a:ea typeface="华文楷体" panose="02010600040101010101" pitchFamily="2" charset="-122"/>
              </a:rPr>
              <a:t>Xing.Wang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Deep convolutional networks with tunable speed-accuracy trade-off for human activity recognition using wearables[J], DOI: 10.1109/TIM.2021.3132088, </a:t>
            </a:r>
            <a:r>
              <a:rPr lang="en-US" altLang="zh-CN" sz="3000" dirty="0">
                <a:latin typeface="华文楷体" panose="02010600040101010101" pitchFamily="2" charset="-122"/>
                <a:ea typeface="华文楷体" panose="02010600040101010101" pitchFamily="2" charset="-122"/>
              </a:rPr>
              <a:t>IEEE Transactions on Instrumentation and Measurement, 2021. (SCI</a:t>
            </a:r>
            <a:r>
              <a:rPr lang="zh-CN" altLang="en-US" sz="3000" dirty="0">
                <a:latin typeface="华文楷体" panose="02010600040101010101" pitchFamily="2" charset="-122"/>
                <a:ea typeface="华文楷体" panose="02010600040101010101" pitchFamily="2" charset="-122"/>
              </a:rPr>
              <a:t>，第三作者，</a:t>
            </a:r>
            <a:r>
              <a:rPr lang="en-US" altLang="zh-CN" sz="3000" dirty="0">
                <a:latin typeface="华文楷体" panose="02010600040101010101" pitchFamily="2" charset="-122"/>
                <a:ea typeface="华文楷体" panose="02010600040101010101" pitchFamily="2" charset="-122"/>
              </a:rPr>
              <a:t>IF=4.016)</a:t>
            </a:r>
          </a:p>
          <a:p>
            <a:r>
              <a:rPr lang="en-US" altLang="zh-CN" sz="3000" b="0" dirty="0" err="1" smtClean="0">
                <a:latin typeface="华文楷体" panose="02010600040101010101" pitchFamily="2" charset="-122"/>
                <a:ea typeface="华文楷体" panose="02010600040101010101" pitchFamily="2" charset="-122"/>
              </a:rPr>
              <a:t>Wenbin.Gao</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Deep Neural Networks for Sensor Based Human Activity Recognition Using Selective Kernel Convolution[J], DOI: 10.1109/TIM.2021.3102735, </a:t>
            </a:r>
            <a:r>
              <a:rPr lang="en-US" altLang="zh-CN" sz="3000" dirty="0">
                <a:latin typeface="华文楷体" panose="02010600040101010101" pitchFamily="2" charset="-122"/>
                <a:ea typeface="华文楷体" panose="02010600040101010101" pitchFamily="2" charset="-122"/>
              </a:rPr>
              <a:t>IEEE Transactions on Instrumentation and Measurement, 2021. (SCI</a:t>
            </a:r>
            <a:r>
              <a:rPr lang="zh-CN" altLang="en-US" sz="3000" dirty="0">
                <a:latin typeface="华文楷体" panose="02010600040101010101" pitchFamily="2" charset="-122"/>
                <a:ea typeface="华文楷体" panose="02010600040101010101" pitchFamily="2" charset="-122"/>
              </a:rPr>
              <a:t>，第三作者，</a:t>
            </a:r>
            <a:r>
              <a:rPr lang="en-US" altLang="zh-CN" sz="3000" dirty="0">
                <a:latin typeface="华文楷体" panose="02010600040101010101" pitchFamily="2" charset="-122"/>
                <a:ea typeface="华文楷体" panose="02010600040101010101" pitchFamily="2" charset="-122"/>
              </a:rPr>
              <a:t>IF=4.016)</a:t>
            </a:r>
          </a:p>
          <a:p>
            <a:r>
              <a:rPr lang="en-US" altLang="zh-CN" sz="3000" b="0" dirty="0" err="1" smtClean="0">
                <a:latin typeface="华文楷体" panose="02010600040101010101" pitchFamily="2" charset="-122"/>
                <a:ea typeface="华文楷体" panose="02010600040101010101" pitchFamily="2" charset="-122"/>
              </a:rPr>
              <a:t>Shige.Xu</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Deformable Convolutional Networks for Human Activity Recognition Using Wearable Sensors[J</a:t>
            </a:r>
            <a:r>
              <a:rPr lang="en-US" altLang="zh-CN" sz="3000" b="0" dirty="0" smtClean="0">
                <a:latin typeface="华文楷体" panose="02010600040101010101" pitchFamily="2" charset="-122"/>
                <a:ea typeface="华文楷体" panose="02010600040101010101" pitchFamily="2" charset="-122"/>
              </a:rPr>
              <a:t>], </a:t>
            </a:r>
            <a:r>
              <a:rPr lang="en-US" altLang="zh-CN" sz="3000" b="0" dirty="0">
                <a:latin typeface="华文楷体" panose="02010600040101010101" pitchFamily="2" charset="-122"/>
                <a:ea typeface="华文楷体" panose="02010600040101010101" pitchFamily="2" charset="-122"/>
              </a:rPr>
              <a:t>DOI: 10.1109/TIM.2022.3158427,</a:t>
            </a:r>
            <a:r>
              <a:rPr lang="en-US" altLang="zh-CN" sz="3000" b="0" dirty="0" smtClean="0">
                <a:latin typeface="华文楷体" panose="02010600040101010101" pitchFamily="2" charset="-122"/>
                <a:ea typeface="华文楷体" panose="02010600040101010101" pitchFamily="2" charset="-122"/>
              </a:rPr>
              <a:t> </a:t>
            </a:r>
            <a:r>
              <a:rPr lang="en-US" altLang="zh-CN" sz="3000" dirty="0">
                <a:latin typeface="华文楷体" panose="02010600040101010101" pitchFamily="2" charset="-122"/>
                <a:ea typeface="华文楷体" panose="02010600040101010101" pitchFamily="2" charset="-122"/>
              </a:rPr>
              <a:t>IEEE Transactions on Instrumentation and Measurement, </a:t>
            </a:r>
            <a:r>
              <a:rPr lang="en-US" altLang="zh-CN" sz="3000" dirty="0" smtClean="0">
                <a:latin typeface="华文楷体" panose="02010600040101010101" pitchFamily="2" charset="-122"/>
                <a:ea typeface="华文楷体" panose="02010600040101010101" pitchFamily="2" charset="-122"/>
              </a:rPr>
              <a:t>2022</a:t>
            </a:r>
            <a:r>
              <a:rPr lang="en-US" altLang="zh-CN" sz="3000" dirty="0">
                <a:latin typeface="华文楷体" panose="02010600040101010101" pitchFamily="2" charset="-122"/>
                <a:ea typeface="华文楷体" panose="02010600040101010101" pitchFamily="2" charset="-122"/>
              </a:rPr>
              <a:t>. (SCI</a:t>
            </a:r>
            <a:r>
              <a:rPr lang="zh-CN" altLang="en-US" sz="3000" dirty="0">
                <a:latin typeface="华文楷体" panose="02010600040101010101" pitchFamily="2" charset="-122"/>
                <a:ea typeface="华文楷体" panose="02010600040101010101" pitchFamily="2" charset="-122"/>
              </a:rPr>
              <a:t>，第三作者，</a:t>
            </a:r>
            <a:r>
              <a:rPr lang="en-US" altLang="zh-CN" sz="3000" dirty="0">
                <a:latin typeface="华文楷体" panose="02010600040101010101" pitchFamily="2" charset="-122"/>
                <a:ea typeface="华文楷体" panose="02010600040101010101" pitchFamily="2" charset="-122"/>
              </a:rPr>
              <a:t>IF=4.016)</a:t>
            </a:r>
          </a:p>
          <a:p>
            <a:r>
              <a:rPr lang="en-US" altLang="zh-CN" sz="3000" b="0" dirty="0" err="1" smtClean="0">
                <a:latin typeface="华文楷体" panose="02010600040101010101" pitchFamily="2" charset="-122"/>
                <a:ea typeface="华文楷体" panose="02010600040101010101" pitchFamily="2" charset="-122"/>
              </a:rPr>
              <a:t>Chaolei.Han</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Yin.Tang</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Human Activity Recognition Using Wearable Sensors by Heterogeneous Convolutional Neural Networks[J], DOI: 10.1016/J.ESWA.2022.116764, </a:t>
            </a:r>
            <a:r>
              <a:rPr lang="en-US" altLang="zh-CN" sz="3000" dirty="0">
                <a:latin typeface="华文楷体" panose="02010600040101010101" pitchFamily="2" charset="-122"/>
                <a:ea typeface="华文楷体" panose="02010600040101010101" pitchFamily="2" charset="-122"/>
              </a:rPr>
              <a:t>Elsevier Expert Systems with Applications, 2022. (SCI</a:t>
            </a:r>
            <a:r>
              <a:rPr lang="zh-CN" altLang="en-US" sz="3000" dirty="0">
                <a:latin typeface="华文楷体" panose="02010600040101010101" pitchFamily="2" charset="-122"/>
                <a:ea typeface="华文楷体" panose="02010600040101010101" pitchFamily="2" charset="-122"/>
              </a:rPr>
              <a:t>，第四作者，</a:t>
            </a:r>
            <a:r>
              <a:rPr lang="en-US" altLang="zh-CN" sz="3000" dirty="0">
                <a:latin typeface="华文楷体" panose="02010600040101010101" pitchFamily="2" charset="-122"/>
                <a:ea typeface="华文楷体" panose="02010600040101010101" pitchFamily="2" charset="-122"/>
              </a:rPr>
              <a:t>IF=6.954)</a:t>
            </a:r>
          </a:p>
          <a:p>
            <a:r>
              <a:rPr lang="en-US" altLang="zh-CN" sz="3000" b="0" dirty="0" err="1" smtClean="0">
                <a:latin typeface="华文楷体" panose="02010600040101010101" pitchFamily="2" charset="-122"/>
                <a:ea typeface="华文楷体" panose="02010600040101010101" pitchFamily="2" charset="-122"/>
              </a:rPr>
              <a:t>Shuoyuan.Wang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Lei.Zhang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Xing.Wang</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A Novel All-MLP Architecture for Real-time Human Activity Recognition in Wearable Devices[J], Major Revision, </a:t>
            </a:r>
            <a:r>
              <a:rPr lang="en-US" altLang="zh-CN" sz="3000" dirty="0">
                <a:latin typeface="华文楷体" panose="02010600040101010101" pitchFamily="2" charset="-122"/>
                <a:ea typeface="华文楷体" panose="02010600040101010101" pitchFamily="2" charset="-122"/>
              </a:rPr>
              <a:t>Elsevier Applied Soft Computing, 2021. (SCI</a:t>
            </a:r>
            <a:r>
              <a:rPr lang="zh-CN" altLang="en-US" sz="3000" dirty="0">
                <a:latin typeface="华文楷体" panose="02010600040101010101" pitchFamily="2" charset="-122"/>
                <a:ea typeface="华文楷体" panose="02010600040101010101" pitchFamily="2" charset="-122"/>
              </a:rPr>
              <a:t>，第四作者，</a:t>
            </a:r>
            <a:r>
              <a:rPr lang="en-US" altLang="zh-CN" sz="3000" dirty="0">
                <a:latin typeface="华文楷体" panose="02010600040101010101" pitchFamily="2" charset="-122"/>
                <a:ea typeface="华文楷体" panose="02010600040101010101" pitchFamily="2" charset="-122"/>
              </a:rPr>
              <a:t>IF=6.725)</a:t>
            </a:r>
          </a:p>
          <a:p>
            <a:r>
              <a:rPr lang="en-US" altLang="zh-CN" sz="3000" b="0" dirty="0" err="1" smtClean="0">
                <a:latin typeface="华文楷体" panose="02010600040101010101" pitchFamily="2" charset="-122"/>
                <a:ea typeface="华文楷体" panose="02010600040101010101" pitchFamily="2" charset="-122"/>
              </a:rPr>
              <a:t>Zhi.Wang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ShangXian.Cao</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Xianyong.Peng</a:t>
            </a:r>
            <a:r>
              <a:rPr lang="en-US" altLang="zh-CN" sz="3000" b="0" dirty="0">
                <a:latin typeface="华文楷体" panose="02010600040101010101" pitchFamily="2" charset="-122"/>
                <a:ea typeface="华文楷体" panose="02010600040101010101" pitchFamily="2" charset="-122"/>
              </a:rPr>
              <a:t>, </a:t>
            </a:r>
            <a:r>
              <a:rPr lang="en-US" altLang="zh-CN" sz="3000" b="0" dirty="0" err="1">
                <a:latin typeface="华文楷体" panose="02010600040101010101" pitchFamily="2" charset="-122"/>
                <a:ea typeface="华文楷体" panose="02010600040101010101" pitchFamily="2" charset="-122"/>
              </a:rPr>
              <a:t>HuaChun.Zhou</a:t>
            </a:r>
            <a:r>
              <a:rPr lang="en-US" altLang="zh-CN" sz="3000" b="0" dirty="0">
                <a:latin typeface="华文楷体" panose="02010600040101010101" pitchFamily="2" charset="-122"/>
                <a:ea typeface="华文楷体" panose="02010600040101010101" pitchFamily="2" charset="-122"/>
              </a:rPr>
              <a:t>, </a:t>
            </a:r>
            <a:r>
              <a:rPr lang="en-US" altLang="zh-CN" sz="3000" dirty="0" err="1">
                <a:latin typeface="华文楷体" panose="02010600040101010101" pitchFamily="2" charset="-122"/>
                <a:ea typeface="华文楷体" panose="02010600040101010101" pitchFamily="2" charset="-122"/>
              </a:rPr>
              <a:t>Wenbo.Huang</a:t>
            </a:r>
            <a:r>
              <a:rPr lang="en-US" altLang="zh-CN" sz="3000" b="0" dirty="0">
                <a:latin typeface="华文楷体" panose="02010600040101010101" pitchFamily="2" charset="-122"/>
                <a:ea typeface="华文楷体" panose="02010600040101010101" pitchFamily="2" charset="-122"/>
              </a:rPr>
              <a:t>, et al. A Dynamic Modeling Method Using Channel-selection Convolutional Neural Network: A Case Study of NOx Emission[J], Under Review, </a:t>
            </a:r>
            <a:r>
              <a:rPr lang="en-US" altLang="zh-CN" sz="3000" dirty="0">
                <a:latin typeface="华文楷体" panose="02010600040101010101" pitchFamily="2" charset="-122"/>
                <a:ea typeface="华文楷体" panose="02010600040101010101" pitchFamily="2" charset="-122"/>
              </a:rPr>
              <a:t>Elsevier Energy, 2022. (SCI</a:t>
            </a:r>
            <a:r>
              <a:rPr lang="zh-CN" altLang="en-US" sz="3000" dirty="0">
                <a:latin typeface="华文楷体" panose="02010600040101010101" pitchFamily="2" charset="-122"/>
                <a:ea typeface="华文楷体" panose="02010600040101010101" pitchFamily="2" charset="-122"/>
              </a:rPr>
              <a:t>，第五作者，</a:t>
            </a:r>
            <a:r>
              <a:rPr lang="en-US" altLang="zh-CN" sz="3000" dirty="0">
                <a:latin typeface="华文楷体" panose="02010600040101010101" pitchFamily="2" charset="-122"/>
                <a:ea typeface="华文楷体" panose="02010600040101010101" pitchFamily="2" charset="-122"/>
              </a:rPr>
              <a:t>IF=7.147)</a:t>
            </a:r>
          </a:p>
        </p:txBody>
      </p:sp>
    </p:spTree>
    <p:extLst>
      <p:ext uri="{BB962C8B-B14F-4D97-AF65-F5344CB8AC3E}">
        <p14:creationId xmlns:p14="http://schemas.microsoft.com/office/powerpoint/2010/main" val="31063141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科研成果</a:t>
            </a:r>
            <a:endParaRPr lang="zh-CN" altLang="en-US" dirty="0"/>
          </a:p>
        </p:txBody>
      </p:sp>
      <p:sp>
        <p:nvSpPr>
          <p:cNvPr id="3" name="内容占位符 2"/>
          <p:cNvSpPr>
            <a:spLocks noGrp="1"/>
          </p:cNvSpPr>
          <p:nvPr>
            <p:ph idx="1"/>
          </p:nvPr>
        </p:nvSpPr>
        <p:spPr>
          <a:xfrm>
            <a:off x="394448" y="789710"/>
            <a:ext cx="11681595" cy="5704038"/>
          </a:xfrm>
        </p:spPr>
        <p:txBody>
          <a:bodyPr>
            <a:normAutofit/>
          </a:bodyPr>
          <a:lstStyle/>
          <a:p>
            <a:r>
              <a:rPr lang="zh-CN" altLang="en-US" dirty="0">
                <a:latin typeface="微软雅黑" panose="020B0503020204020204" charset="-122"/>
                <a:ea typeface="微软雅黑" panose="020B0503020204020204" charset="-122"/>
              </a:rPr>
              <a:t>发明专利与软件</a:t>
            </a:r>
            <a:r>
              <a:rPr lang="zh-CN" altLang="en-US" dirty="0" smtClean="0">
                <a:latin typeface="微软雅黑" panose="020B0503020204020204" charset="-122"/>
                <a:ea typeface="微软雅黑" panose="020B0503020204020204" charset="-122"/>
              </a:rPr>
              <a:t>著作权</a:t>
            </a:r>
          </a:p>
          <a:p>
            <a:pPr lvl="0"/>
            <a:r>
              <a:rPr lang="zh-CN" altLang="zh-CN" sz="3000" b="0" dirty="0">
                <a:ea typeface="华文楷体" panose="02010600040101010101" pitchFamily="2" charset="-122"/>
              </a:rPr>
              <a:t>张雷；黄文博，一种基于信道选择卷积神经网络用于可穿戴设备的人体运动识别方法</a:t>
            </a:r>
            <a:r>
              <a:rPr lang="en-US" altLang="zh-CN" sz="3000" b="0" dirty="0">
                <a:ea typeface="华文楷体" panose="02010600040101010101" pitchFamily="2" charset="-122"/>
              </a:rPr>
              <a:t>[P]. </a:t>
            </a:r>
            <a:r>
              <a:rPr lang="zh-CN" altLang="zh-CN" sz="3000" b="0" dirty="0">
                <a:ea typeface="华文楷体" panose="02010600040101010101" pitchFamily="2" charset="-122"/>
              </a:rPr>
              <a:t>中国专利：</a:t>
            </a:r>
            <a:r>
              <a:rPr lang="en-US" altLang="zh-CN" sz="3000" b="0" dirty="0">
                <a:ea typeface="华文楷体" panose="02010600040101010101" pitchFamily="2" charset="-122"/>
              </a:rPr>
              <a:t>CN111860191A</a:t>
            </a:r>
            <a:endParaRPr lang="zh-CN" altLang="zh-CN" sz="3000" b="0" dirty="0">
              <a:ea typeface="华文楷体" panose="02010600040101010101" pitchFamily="2" charset="-122"/>
            </a:endParaRPr>
          </a:p>
          <a:p>
            <a:pPr lvl="0"/>
            <a:r>
              <a:rPr lang="zh-CN" altLang="zh-CN" sz="3000" b="0" dirty="0">
                <a:ea typeface="华文楷体" panose="02010600040101010101" pitchFamily="2" charset="-122"/>
              </a:rPr>
              <a:t>黄文博，基于信道选择卷积神经网络的人体运动识别系统，</a:t>
            </a:r>
            <a:r>
              <a:rPr lang="en-US" altLang="zh-CN" sz="3000" b="0" dirty="0">
                <a:ea typeface="华文楷体" panose="02010600040101010101" pitchFamily="2" charset="-122"/>
              </a:rPr>
              <a:t>2019-1-8.</a:t>
            </a:r>
            <a:endParaRPr lang="zh-CN" altLang="zh-CN" sz="3000" b="0" dirty="0">
              <a:ea typeface="华文楷体" panose="02010600040101010101" pitchFamily="2" charset="-122"/>
            </a:endParaRPr>
          </a:p>
          <a:p>
            <a:pPr lvl="0"/>
            <a:r>
              <a:rPr lang="zh-CN" altLang="zh-CN" sz="3000" b="0" dirty="0">
                <a:ea typeface="华文楷体" panose="02010600040101010101" pitchFamily="2" charset="-122"/>
              </a:rPr>
              <a:t>黄文博，基于</a:t>
            </a:r>
            <a:r>
              <a:rPr lang="en-US" altLang="zh-CN" sz="3000" b="0" dirty="0">
                <a:ea typeface="华文楷体" panose="02010600040101010101" pitchFamily="2" charset="-122"/>
              </a:rPr>
              <a:t>CBAM</a:t>
            </a:r>
            <a:r>
              <a:rPr lang="zh-CN" altLang="zh-CN" sz="3000" b="0" dirty="0">
                <a:ea typeface="华文楷体" panose="02010600040101010101" pitchFamily="2" charset="-122"/>
              </a:rPr>
              <a:t>注意力信道选择卷积神经网络的人体运动识别系统，</a:t>
            </a:r>
            <a:r>
              <a:rPr lang="en-US" altLang="zh-CN" sz="3000" b="0" dirty="0">
                <a:ea typeface="华文楷体" panose="02010600040101010101" pitchFamily="2" charset="-122"/>
              </a:rPr>
              <a:t>2020-6-1.</a:t>
            </a:r>
            <a:endParaRPr lang="zh-CN" altLang="zh-CN" sz="3000" b="0" dirty="0">
              <a:ea typeface="华文楷体" panose="02010600040101010101" pitchFamily="2" charset="-122"/>
            </a:endParaRPr>
          </a:p>
          <a:p>
            <a:pPr lvl="0"/>
            <a:r>
              <a:rPr lang="zh-CN" altLang="zh-CN" sz="3000" b="0" dirty="0">
                <a:ea typeface="华文楷体" panose="02010600040101010101" pitchFamily="2" charset="-122"/>
              </a:rPr>
              <a:t>黄文博，基于残差信道选择卷积神经网络的人体运动识别系统，</a:t>
            </a:r>
            <a:r>
              <a:rPr lang="en-US" altLang="zh-CN" sz="3000" b="0" dirty="0">
                <a:ea typeface="华文楷体" panose="02010600040101010101" pitchFamily="2" charset="-122"/>
              </a:rPr>
              <a:t>2020-6-1.</a:t>
            </a:r>
            <a:endParaRPr lang="zh-CN" altLang="zh-CN" sz="3000" b="0" dirty="0">
              <a:ea typeface="华文楷体" panose="02010600040101010101" pitchFamily="2" charset="-122"/>
            </a:endParaRPr>
          </a:p>
        </p:txBody>
      </p:sp>
    </p:spTree>
    <p:extLst>
      <p:ext uri="{BB962C8B-B14F-4D97-AF65-F5344CB8AC3E}">
        <p14:creationId xmlns:p14="http://schemas.microsoft.com/office/powerpoint/2010/main" val="1745820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科研成果</a:t>
            </a:r>
            <a:endParaRPr lang="zh-CN" altLang="en-US" dirty="0"/>
          </a:p>
        </p:txBody>
      </p:sp>
      <p:sp>
        <p:nvSpPr>
          <p:cNvPr id="3" name="内容占位符 2"/>
          <p:cNvSpPr>
            <a:spLocks noGrp="1"/>
          </p:cNvSpPr>
          <p:nvPr>
            <p:ph idx="1"/>
          </p:nvPr>
        </p:nvSpPr>
        <p:spPr>
          <a:xfrm>
            <a:off x="394448" y="789710"/>
            <a:ext cx="11681595" cy="5704038"/>
          </a:xfrm>
        </p:spPr>
        <p:txBody>
          <a:bodyPr>
            <a:normAutofit/>
          </a:bodyPr>
          <a:lstStyle/>
          <a:p>
            <a:r>
              <a:rPr lang="zh-CN" altLang="zh-CN" dirty="0"/>
              <a:t>科技</a:t>
            </a:r>
            <a:r>
              <a:rPr lang="zh-CN" altLang="zh-CN" dirty="0" smtClean="0"/>
              <a:t>竞赛</a:t>
            </a:r>
            <a:endParaRPr lang="en-US" altLang="zh-CN" dirty="0" smtClean="0"/>
          </a:p>
          <a:p>
            <a:r>
              <a:rPr lang="en-US" altLang="zh-CN" sz="3000" b="0" dirty="0" smtClean="0">
                <a:ea typeface="华文楷体" panose="02010600040101010101" pitchFamily="2" charset="-122"/>
              </a:rPr>
              <a:t>2021</a:t>
            </a:r>
            <a:r>
              <a:rPr lang="zh-CN" altLang="en-US" sz="3000" b="0" dirty="0">
                <a:ea typeface="华文楷体" panose="02010600040101010101" pitchFamily="2" charset="-122"/>
              </a:rPr>
              <a:t>年第十七届“挑战杯”全国大学生课外学术科技作品竞赛“黑科技”专项赛 省</a:t>
            </a:r>
            <a:r>
              <a:rPr lang="zh-CN" altLang="en-US" sz="3000" b="0" dirty="0" smtClean="0">
                <a:ea typeface="华文楷体" panose="02010600040101010101" pitchFamily="2" charset="-122"/>
              </a:rPr>
              <a:t>三等奖</a:t>
            </a:r>
            <a:endParaRPr lang="en-US" altLang="zh-CN" sz="3000" b="0" dirty="0" smtClean="0">
              <a:ea typeface="华文楷体" panose="02010600040101010101" pitchFamily="2" charset="-122"/>
            </a:endParaRPr>
          </a:p>
          <a:p>
            <a:pPr lvl="0"/>
            <a:r>
              <a:rPr lang="zh-CN" altLang="en-US" dirty="0" smtClean="0">
                <a:solidFill>
                  <a:prstClr val="black"/>
                </a:solidFill>
              </a:rPr>
              <a:t>学术服务</a:t>
            </a:r>
            <a:endParaRPr lang="en-US" altLang="zh-CN" dirty="0" smtClean="0">
              <a:solidFill>
                <a:prstClr val="black"/>
              </a:solidFill>
            </a:endParaRPr>
          </a:p>
          <a:p>
            <a:pPr lvl="0"/>
            <a:r>
              <a:rPr lang="en-US" altLang="zh-CN" sz="3000" b="0" dirty="0" smtClean="0">
                <a:solidFill>
                  <a:prstClr val="black"/>
                </a:solidFill>
                <a:ea typeface="华文楷体" panose="02010600040101010101" pitchFamily="2" charset="-122"/>
              </a:rPr>
              <a:t>MDPI </a:t>
            </a:r>
            <a:r>
              <a:rPr lang="en-US" altLang="zh-CN" sz="3000" b="0" dirty="0">
                <a:solidFill>
                  <a:prstClr val="black"/>
                </a:solidFill>
                <a:ea typeface="华文楷体" panose="02010600040101010101" pitchFamily="2" charset="-122"/>
              </a:rPr>
              <a:t>Sensors </a:t>
            </a:r>
            <a:r>
              <a:rPr lang="zh-CN" altLang="en-US" sz="3000" b="0" dirty="0">
                <a:solidFill>
                  <a:prstClr val="black"/>
                </a:solidFill>
                <a:ea typeface="华文楷体" panose="02010600040101010101" pitchFamily="2" charset="-122"/>
              </a:rPr>
              <a:t>审稿人</a:t>
            </a:r>
          </a:p>
          <a:p>
            <a:pPr lvl="0"/>
            <a:r>
              <a:rPr lang="en-US" altLang="zh-CN" sz="3000" b="0" dirty="0" smtClean="0">
                <a:solidFill>
                  <a:prstClr val="black"/>
                </a:solidFill>
                <a:ea typeface="华文楷体" panose="02010600040101010101" pitchFamily="2" charset="-122"/>
              </a:rPr>
              <a:t>Current </a:t>
            </a:r>
            <a:r>
              <a:rPr lang="en-US" altLang="zh-CN" sz="3000" b="0" dirty="0">
                <a:solidFill>
                  <a:prstClr val="black"/>
                </a:solidFill>
                <a:ea typeface="华文楷体" panose="02010600040101010101" pitchFamily="2" charset="-122"/>
              </a:rPr>
              <a:t>Computer-Aided Drug Design </a:t>
            </a:r>
            <a:r>
              <a:rPr lang="zh-CN" altLang="en-US" sz="3000" b="0" dirty="0">
                <a:solidFill>
                  <a:prstClr val="black"/>
                </a:solidFill>
                <a:ea typeface="华文楷体" panose="02010600040101010101" pitchFamily="2" charset="-122"/>
              </a:rPr>
              <a:t>审稿人</a:t>
            </a:r>
          </a:p>
          <a:p>
            <a:pPr lvl="0"/>
            <a:r>
              <a:rPr lang="en-US" altLang="zh-CN" sz="3000" b="0" dirty="0" smtClean="0">
                <a:solidFill>
                  <a:prstClr val="black"/>
                </a:solidFill>
                <a:ea typeface="华文楷体" panose="02010600040101010101" pitchFamily="2" charset="-122"/>
              </a:rPr>
              <a:t>Book entitled—— </a:t>
            </a:r>
            <a:r>
              <a:rPr lang="en-US" altLang="zh-CN" sz="3000" b="0" dirty="0">
                <a:solidFill>
                  <a:prstClr val="black"/>
                </a:solidFill>
                <a:ea typeface="华文楷体" panose="02010600040101010101" pitchFamily="2" charset="-122"/>
              </a:rPr>
              <a:t>“Digital Innovation Adoption: Architectural Recommendations and Security Solutions.” </a:t>
            </a:r>
            <a:r>
              <a:rPr lang="zh-CN" altLang="en-US" sz="3000" b="0" dirty="0">
                <a:solidFill>
                  <a:prstClr val="black"/>
                </a:solidFill>
                <a:ea typeface="华文楷体" panose="02010600040101010101" pitchFamily="2" charset="-122"/>
              </a:rPr>
              <a:t>评审人</a:t>
            </a:r>
          </a:p>
          <a:p>
            <a:endParaRPr lang="zh-CN" altLang="zh-CN" sz="3000" b="0" dirty="0">
              <a:ea typeface="华文楷体" panose="02010600040101010101" pitchFamily="2" charset="-122"/>
            </a:endParaRPr>
          </a:p>
        </p:txBody>
      </p:sp>
    </p:spTree>
    <p:extLst>
      <p:ext uri="{BB962C8B-B14F-4D97-AF65-F5344CB8AC3E}">
        <p14:creationId xmlns:p14="http://schemas.microsoft.com/office/powerpoint/2010/main" val="3712809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研究现状</a:t>
            </a:r>
            <a:endParaRPr lang="zh-CN" altLang="en-US" dirty="0"/>
          </a:p>
        </p:txBody>
      </p:sp>
      <p:sp>
        <p:nvSpPr>
          <p:cNvPr id="3" name="内容占位符 2"/>
          <p:cNvSpPr>
            <a:spLocks noGrp="1"/>
          </p:cNvSpPr>
          <p:nvPr>
            <p:ph idx="1"/>
          </p:nvPr>
        </p:nvSpPr>
        <p:spPr>
          <a:xfrm>
            <a:off x="394447" y="789710"/>
            <a:ext cx="5571347" cy="5820093"/>
          </a:xfrm>
        </p:spPr>
        <p:txBody>
          <a:bodyPr>
            <a:normAutofit/>
          </a:bodyPr>
          <a:lstStyle/>
          <a:p>
            <a:r>
              <a:rPr lang="zh-CN" altLang="en-US" dirty="0" smtClean="0"/>
              <a:t>视频图像实现人体运动识别</a:t>
            </a:r>
            <a:endParaRPr lang="en-US" altLang="zh-CN" dirty="0" smtClean="0"/>
          </a:p>
          <a:p>
            <a:pPr marL="457200" lvl="1" indent="0">
              <a:buNone/>
            </a:pPr>
            <a:r>
              <a:rPr lang="zh-CN" altLang="en-US" dirty="0" smtClean="0"/>
              <a:t>例如</a:t>
            </a:r>
            <a:r>
              <a:rPr lang="en-US" altLang="zh-CN" dirty="0" err="1" smtClean="0"/>
              <a:t>OpenPose</a:t>
            </a:r>
            <a:r>
              <a:rPr lang="zh-CN" altLang="en-US" dirty="0" smtClean="0"/>
              <a:t>项目，实现自</a:t>
            </a:r>
          </a:p>
          <a:p>
            <a:pPr marL="457200" lvl="1" indent="0">
              <a:buNone/>
            </a:pPr>
            <a:r>
              <a:rPr lang="zh-CN" altLang="en-US" dirty="0" smtClean="0"/>
              <a:t>下而上的人体运动识别，即检测人的关节节点，在关联到人。局限性为计算复杂，识别效果受光线和衣着等外在因素的影响。</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8147" y="1753138"/>
            <a:ext cx="5189867" cy="3893236"/>
          </a:xfrm>
          <a:prstGeom prst="rect">
            <a:avLst/>
          </a:prstGeom>
        </p:spPr>
      </p:pic>
    </p:spTree>
    <p:extLst>
      <p:ext uri="{BB962C8B-B14F-4D97-AF65-F5344CB8AC3E}">
        <p14:creationId xmlns:p14="http://schemas.microsoft.com/office/powerpoint/2010/main" val="362639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科研成果</a:t>
            </a:r>
            <a:endParaRPr lang="zh-CN" altLang="en-US" dirty="0"/>
          </a:p>
        </p:txBody>
      </p:sp>
      <p:sp>
        <p:nvSpPr>
          <p:cNvPr id="3" name="内容占位符 2"/>
          <p:cNvSpPr>
            <a:spLocks noGrp="1"/>
          </p:cNvSpPr>
          <p:nvPr>
            <p:ph idx="1"/>
          </p:nvPr>
        </p:nvSpPr>
        <p:spPr>
          <a:xfrm>
            <a:off x="394448" y="789710"/>
            <a:ext cx="11681595" cy="5704038"/>
          </a:xfrm>
        </p:spPr>
        <p:txBody>
          <a:bodyPr>
            <a:normAutofit/>
          </a:bodyPr>
          <a:lstStyle/>
          <a:p>
            <a:r>
              <a:rPr lang="zh-CN" altLang="en-US" dirty="0" smtClean="0">
                <a:latin typeface="微软雅黑" panose="020B0503020204020204" charset="-122"/>
                <a:ea typeface="微软雅黑" panose="020B0503020204020204" charset="-122"/>
              </a:rPr>
              <a:t>荣誉奖励</a:t>
            </a:r>
          </a:p>
          <a:p>
            <a:pPr lvl="0"/>
            <a:r>
              <a:rPr lang="en-US" altLang="zh-CN" sz="3000" b="0" dirty="0" smtClean="0">
                <a:ea typeface="华文楷体" panose="02010600040101010101" pitchFamily="2" charset="-122"/>
              </a:rPr>
              <a:t>2021</a:t>
            </a:r>
            <a:r>
              <a:rPr lang="zh-CN" altLang="en-US" sz="3000" b="0" dirty="0">
                <a:ea typeface="华文楷体" panose="02010600040101010101" pitchFamily="2" charset="-122"/>
              </a:rPr>
              <a:t>年研究生国家奖学金</a:t>
            </a:r>
          </a:p>
          <a:p>
            <a:pPr lvl="0"/>
            <a:r>
              <a:rPr lang="en-US" altLang="zh-CN" sz="3000" b="0" dirty="0" smtClean="0">
                <a:ea typeface="华文楷体" panose="02010600040101010101" pitchFamily="2" charset="-122"/>
              </a:rPr>
              <a:t>2021</a:t>
            </a:r>
            <a:r>
              <a:rPr lang="zh-CN" altLang="en-US" sz="3000" b="0" dirty="0">
                <a:ea typeface="华文楷体" panose="02010600040101010101" pitchFamily="2" charset="-122"/>
              </a:rPr>
              <a:t>年南京师范大学一等学业奖学金</a:t>
            </a:r>
          </a:p>
          <a:p>
            <a:pPr lvl="0"/>
            <a:r>
              <a:rPr lang="en-US" altLang="zh-CN" sz="3000" b="0" dirty="0" smtClean="0">
                <a:ea typeface="华文楷体" panose="02010600040101010101" pitchFamily="2" charset="-122"/>
              </a:rPr>
              <a:t>2021</a:t>
            </a:r>
            <a:r>
              <a:rPr lang="zh-CN" altLang="en-US" sz="3000" b="0" dirty="0">
                <a:ea typeface="华文楷体" panose="02010600040101010101" pitchFamily="2" charset="-122"/>
              </a:rPr>
              <a:t>年南京师范大学优秀研究生</a:t>
            </a:r>
          </a:p>
          <a:p>
            <a:pPr lvl="0"/>
            <a:r>
              <a:rPr lang="en-US" altLang="zh-CN" sz="3000" b="0" dirty="0" smtClean="0">
                <a:ea typeface="华文楷体" panose="02010600040101010101" pitchFamily="2" charset="-122"/>
              </a:rPr>
              <a:t>2022</a:t>
            </a:r>
            <a:r>
              <a:rPr lang="zh-CN" altLang="en-US" sz="3000" b="0" dirty="0">
                <a:ea typeface="华文楷体" panose="02010600040101010101" pitchFamily="2" charset="-122"/>
              </a:rPr>
              <a:t>年南京师范大学优秀毕业生</a:t>
            </a:r>
          </a:p>
        </p:txBody>
      </p:sp>
    </p:spTree>
    <p:extLst>
      <p:ext uri="{BB962C8B-B14F-4D97-AF65-F5344CB8AC3E}">
        <p14:creationId xmlns:p14="http://schemas.microsoft.com/office/powerpoint/2010/main" val="42617520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 </a:t>
            </a:r>
            <a:endParaRPr lang="zh-CN" altLang="en-US" dirty="0"/>
          </a:p>
        </p:txBody>
      </p:sp>
      <p:sp>
        <p:nvSpPr>
          <p:cNvPr id="6" name="文本框 5"/>
          <p:cNvSpPr txBox="1"/>
          <p:nvPr/>
        </p:nvSpPr>
        <p:spPr>
          <a:xfrm>
            <a:off x="1883614" y="1650183"/>
            <a:ext cx="8681420" cy="1323439"/>
          </a:xfrm>
          <a:prstGeom prst="rect">
            <a:avLst/>
          </a:prstGeom>
          <a:noFill/>
        </p:spPr>
        <p:txBody>
          <a:bodyPr wrap="square" rtlCol="0">
            <a:spAutoFit/>
          </a:bodyPr>
          <a:lstStyle/>
          <a:p>
            <a:pPr algn="ctr"/>
            <a:r>
              <a:rPr kumimoji="1" lang="en-US" altLang="zh-CN" sz="8000" b="1" dirty="0">
                <a:solidFill>
                  <a:srgbClr val="00B0F0"/>
                </a:solidFill>
                <a:latin typeface="微软雅黑" panose="020B0503020204020204" pitchFamily="34" charset="-122"/>
                <a:ea typeface="微软雅黑" panose="020B0503020204020204" pitchFamily="34" charset="-122"/>
                <a:cs typeface="微软雅黑" panose="020B0503020204020204" charset="-122"/>
              </a:rPr>
              <a:t>T</a:t>
            </a:r>
            <a:r>
              <a:rPr kumimoji="1" lang="en-US" altLang="zh-CN" sz="8000" b="1" dirty="0">
                <a:solidFill>
                  <a:srgbClr val="F96B13"/>
                </a:solidFill>
                <a:latin typeface="微软雅黑" panose="020B0503020204020204" pitchFamily="34" charset="-122"/>
                <a:ea typeface="微软雅黑" panose="020B0503020204020204" pitchFamily="34" charset="-122"/>
                <a:cs typeface="微软雅黑" panose="020B0503020204020204" charset="-122"/>
              </a:rPr>
              <a:t>H</a:t>
            </a:r>
            <a:r>
              <a:rPr kumimoji="1" lang="en-US" altLang="zh-CN" sz="8000" b="1" dirty="0">
                <a:solidFill>
                  <a:srgbClr val="00B050"/>
                </a:solidFill>
                <a:latin typeface="微软雅黑" panose="020B0503020204020204" pitchFamily="34" charset="-122"/>
                <a:ea typeface="微软雅黑" panose="020B0503020204020204" pitchFamily="34" charset="-122"/>
                <a:cs typeface="微软雅黑" panose="020B0503020204020204" charset="-122"/>
              </a:rPr>
              <a:t>A</a:t>
            </a:r>
            <a:r>
              <a:rPr kumimoji="1" lang="en-US" altLang="zh-CN" sz="8000" b="1" dirty="0">
                <a:solidFill>
                  <a:srgbClr val="FFC000"/>
                </a:solidFill>
                <a:latin typeface="微软雅黑" panose="020B0503020204020204" pitchFamily="34" charset="-122"/>
                <a:ea typeface="微软雅黑" panose="020B0503020204020204" pitchFamily="34" charset="-122"/>
                <a:cs typeface="微软雅黑" panose="020B0503020204020204" charset="-122"/>
              </a:rPr>
              <a:t>N</a:t>
            </a:r>
            <a:r>
              <a:rPr kumimoji="1" lang="en-US" altLang="zh-CN" sz="8000" b="1" dirty="0">
                <a:solidFill>
                  <a:srgbClr val="FF0000"/>
                </a:solidFill>
                <a:latin typeface="微软雅黑" panose="020B0503020204020204" pitchFamily="34" charset="-122"/>
                <a:ea typeface="微软雅黑" panose="020B0503020204020204" pitchFamily="34" charset="-122"/>
                <a:cs typeface="微软雅黑" panose="020B0503020204020204" charset="-122"/>
              </a:rPr>
              <a:t>K</a:t>
            </a:r>
            <a:r>
              <a:rPr kumimoji="1" lang="en-US" altLang="zh-CN" sz="8000" b="1" dirty="0">
                <a:solidFill>
                  <a:srgbClr val="7030A0"/>
                </a:solidFill>
                <a:latin typeface="微软雅黑" panose="020B0503020204020204" pitchFamily="34" charset="-122"/>
                <a:ea typeface="微软雅黑" panose="020B0503020204020204" pitchFamily="34" charset="-122"/>
                <a:cs typeface="微软雅黑" panose="020B0503020204020204" charset="-122"/>
              </a:rPr>
              <a:t>S</a:t>
            </a:r>
            <a:r>
              <a:rPr kumimoji="1" lang="en-US" altLang="zh-CN" sz="8000" b="1" dirty="0">
                <a:solidFill>
                  <a:srgbClr val="7DF3FF"/>
                </a:solidFill>
                <a:latin typeface="微软雅黑" panose="020B0503020204020204" pitchFamily="34" charset="-122"/>
                <a:ea typeface="微软雅黑" panose="020B0503020204020204" pitchFamily="34" charset="-122"/>
                <a:cs typeface="微软雅黑" panose="020B0503020204020204" charset="-122"/>
              </a:rPr>
              <a:t>!</a:t>
            </a:r>
            <a:endParaRPr kumimoji="1" lang="zh-CN" altLang="en-US" sz="8000" b="1" dirty="0">
              <a:solidFill>
                <a:srgbClr val="7DF3FF"/>
              </a:solidFill>
              <a:latin typeface="微软雅黑" panose="020B0503020204020204" pitchFamily="34" charset="-122"/>
              <a:ea typeface="微软雅黑" panose="020B0503020204020204" pitchFamily="34" charset="-122"/>
              <a:cs typeface="微软雅黑" panose="020B0503020204020204" charset="-122"/>
            </a:endParaRPr>
          </a:p>
        </p:txBody>
      </p:sp>
      <p:sp>
        <p:nvSpPr>
          <p:cNvPr id="7" name="Subtitle 2"/>
          <p:cNvSpPr txBox="1"/>
          <p:nvPr/>
        </p:nvSpPr>
        <p:spPr>
          <a:xfrm>
            <a:off x="1883614" y="3369409"/>
            <a:ext cx="8602980" cy="242311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350"/>
              </a:spcBef>
            </a:pPr>
            <a:r>
              <a:rPr lang="zh-CN" altLang="en-US" sz="4800" dirty="0" smtClean="0">
                <a:ln w="0"/>
                <a:effectLst>
                  <a:outerShdw blurRad="38100" dist="19050" dir="2700000" algn="tl" rotWithShape="0">
                    <a:schemeClr val="dk1">
                      <a:alpha val="40000"/>
                    </a:schemeClr>
                  </a:outerShdw>
                </a:effectLst>
                <a:ea typeface="华文楷体" panose="02010600040101010101" pitchFamily="2" charset="-122"/>
              </a:rPr>
              <a:t>南京师范大学</a:t>
            </a:r>
            <a:endParaRPr lang="en-US" altLang="zh-CN" sz="4800" dirty="0" smtClean="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答辩</a:t>
            </a:r>
            <a:r>
              <a:rPr lang="zh-CN" altLang="en-US" sz="3600" dirty="0">
                <a:ln w="0"/>
                <a:effectLst>
                  <a:outerShdw blurRad="38100" dist="19050" dir="2700000" algn="tl" rotWithShape="0">
                    <a:schemeClr val="dk1">
                      <a:alpha val="40000"/>
                    </a:schemeClr>
                  </a:outerShdw>
                </a:effectLst>
                <a:ea typeface="华文楷体" panose="02010600040101010101" pitchFamily="2" charset="-122"/>
              </a:rPr>
              <a:t>学生：</a:t>
            </a: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黄文博</a:t>
            </a: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r>
              <a:rPr lang="zh-CN" altLang="en-US" sz="3600" dirty="0">
                <a:ln w="0"/>
                <a:effectLst>
                  <a:outerShdw blurRad="38100" dist="19050" dir="2700000" algn="tl" rotWithShape="0">
                    <a:schemeClr val="dk1">
                      <a:alpha val="40000"/>
                    </a:schemeClr>
                  </a:outerShdw>
                </a:effectLst>
                <a:ea typeface="华文楷体" panose="02010600040101010101" pitchFamily="2" charset="-122"/>
              </a:rPr>
              <a:t>指导老师：</a:t>
            </a:r>
            <a:r>
              <a:rPr lang="zh-CN" altLang="en-US" sz="3600" dirty="0" smtClean="0">
                <a:ln w="0"/>
                <a:effectLst>
                  <a:outerShdw blurRad="38100" dist="19050" dir="2700000" algn="tl" rotWithShape="0">
                    <a:schemeClr val="dk1">
                      <a:alpha val="40000"/>
                    </a:schemeClr>
                  </a:outerShdw>
                </a:effectLst>
                <a:ea typeface="华文楷体" panose="02010600040101010101" pitchFamily="2" charset="-122"/>
              </a:rPr>
              <a:t>张雷 副教授</a:t>
            </a: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36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a:p>
            <a:pPr>
              <a:spcBef>
                <a:spcPts val="1350"/>
              </a:spcBef>
            </a:pPr>
            <a:endParaRPr lang="en-US" altLang="zh-CN" sz="1800" dirty="0">
              <a:ln w="0"/>
              <a:effectLst>
                <a:outerShdw blurRad="38100" dist="19050" dir="2700000" algn="tl" rotWithShape="0">
                  <a:schemeClr val="dk1">
                    <a:alpha val="40000"/>
                  </a:schemeClr>
                </a:outerShdw>
              </a:effectLst>
              <a:ea typeface="华文楷体" panose="02010600040101010101" pitchFamily="2" charset="-122"/>
            </a:endParaRPr>
          </a:p>
        </p:txBody>
      </p:sp>
    </p:spTree>
    <p:extLst>
      <p:ext uri="{BB962C8B-B14F-4D97-AF65-F5344CB8AC3E}">
        <p14:creationId xmlns:p14="http://schemas.microsoft.com/office/powerpoint/2010/main" val="2921101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研究现状</a:t>
            </a:r>
            <a:endParaRPr lang="zh-CN" altLang="en-US" dirty="0"/>
          </a:p>
        </p:txBody>
      </p:sp>
      <p:sp>
        <p:nvSpPr>
          <p:cNvPr id="3" name="内容占位符 2"/>
          <p:cNvSpPr>
            <a:spLocks noGrp="1"/>
          </p:cNvSpPr>
          <p:nvPr>
            <p:ph idx="1"/>
          </p:nvPr>
        </p:nvSpPr>
        <p:spPr>
          <a:xfrm>
            <a:off x="5974439" y="736442"/>
            <a:ext cx="5735207" cy="5820093"/>
          </a:xfrm>
        </p:spPr>
        <p:txBody>
          <a:bodyPr>
            <a:normAutofit/>
          </a:bodyPr>
          <a:lstStyle/>
          <a:p>
            <a:r>
              <a:rPr lang="zh-CN" altLang="zh-CN" dirty="0"/>
              <a:t>可穿戴设备上的人体运动</a:t>
            </a:r>
            <a:r>
              <a:rPr lang="zh-CN" altLang="zh-CN" dirty="0" smtClean="0"/>
              <a:t>识别</a:t>
            </a:r>
          </a:p>
          <a:p>
            <a:pPr marL="457200" lvl="1" indent="0">
              <a:buNone/>
            </a:pPr>
            <a:r>
              <a:rPr lang="zh-CN" altLang="en-US" dirty="0" smtClean="0"/>
              <a:t>可穿戴设备上的人体运动识别为常见的模式识别与定位问题，浅层的神经网络已取得相当不错的识别效果。紧贴人体数据简单，受外界影响较小，可以识别更加细微的动作。</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358" y="1802166"/>
            <a:ext cx="4915878" cy="3227033"/>
          </a:xfrm>
          <a:prstGeom prst="rect">
            <a:avLst/>
          </a:prstGeom>
        </p:spPr>
      </p:pic>
    </p:spTree>
    <p:extLst>
      <p:ext uri="{BB962C8B-B14F-4D97-AF65-F5344CB8AC3E}">
        <p14:creationId xmlns:p14="http://schemas.microsoft.com/office/powerpoint/2010/main" val="139742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研究现状</a:t>
            </a:r>
            <a:endParaRPr lang="zh-CN" altLang="en-US" dirty="0"/>
          </a:p>
        </p:txBody>
      </p:sp>
      <p:sp>
        <p:nvSpPr>
          <p:cNvPr id="3" name="内容占位符 2"/>
          <p:cNvSpPr>
            <a:spLocks noGrp="1"/>
          </p:cNvSpPr>
          <p:nvPr>
            <p:ph idx="1"/>
          </p:nvPr>
        </p:nvSpPr>
        <p:spPr/>
        <p:txBody>
          <a:bodyPr/>
          <a:lstStyle/>
          <a:p>
            <a:r>
              <a:rPr lang="zh-CN" altLang="en-US" dirty="0"/>
              <a:t>多通道卷积神经网络的人体运动</a:t>
            </a:r>
            <a:r>
              <a:rPr lang="zh-CN" altLang="en-US" dirty="0" smtClean="0"/>
              <a:t>识别</a:t>
            </a:r>
            <a:endParaRPr lang="en-US" altLang="zh-CN" dirty="0" smtClean="0"/>
          </a:p>
          <a:p>
            <a:pPr marL="457200" lvl="1" indent="0">
              <a:buNone/>
            </a:pPr>
            <a:r>
              <a:rPr lang="zh-CN" altLang="en-US" dirty="0">
                <a:solidFill>
                  <a:prstClr val="black"/>
                </a:solidFill>
              </a:rPr>
              <a:t>多个传感器联合采样提供多个值</a:t>
            </a:r>
            <a:r>
              <a:rPr lang="en-US" altLang="zh-CN" dirty="0">
                <a:solidFill>
                  <a:prstClr val="black"/>
                </a:solidFill>
              </a:rPr>
              <a:t>(</a:t>
            </a:r>
            <a:r>
              <a:rPr lang="zh-CN" altLang="en-US" dirty="0">
                <a:solidFill>
                  <a:prstClr val="black"/>
                </a:solidFill>
              </a:rPr>
              <a:t>如加速度计提供</a:t>
            </a:r>
            <a:r>
              <a:rPr lang="en-US" altLang="zh-CN" dirty="0">
                <a:solidFill>
                  <a:prstClr val="black"/>
                </a:solidFill>
              </a:rPr>
              <a:t>x</a:t>
            </a:r>
            <a:r>
              <a:rPr lang="zh-CN" altLang="en-US" dirty="0">
                <a:solidFill>
                  <a:prstClr val="black"/>
                </a:solidFill>
              </a:rPr>
              <a:t>、</a:t>
            </a:r>
            <a:r>
              <a:rPr lang="en-US" altLang="zh-CN" dirty="0">
                <a:solidFill>
                  <a:prstClr val="black"/>
                </a:solidFill>
              </a:rPr>
              <a:t>y</a:t>
            </a:r>
            <a:r>
              <a:rPr lang="zh-CN" altLang="en-US" dirty="0">
                <a:solidFill>
                  <a:prstClr val="black"/>
                </a:solidFill>
              </a:rPr>
              <a:t>和</a:t>
            </a:r>
            <a:r>
              <a:rPr lang="en-US" altLang="zh-CN" dirty="0">
                <a:solidFill>
                  <a:prstClr val="black"/>
                </a:solidFill>
              </a:rPr>
              <a:t>z</a:t>
            </a:r>
            <a:r>
              <a:rPr lang="zh-CN" altLang="en-US" dirty="0">
                <a:solidFill>
                  <a:prstClr val="black"/>
                </a:solidFill>
              </a:rPr>
              <a:t>方向三维加速度信号</a:t>
            </a:r>
            <a:r>
              <a:rPr lang="en-US" altLang="zh-CN" dirty="0" smtClean="0">
                <a:solidFill>
                  <a:prstClr val="black"/>
                </a:solidFill>
              </a:rPr>
              <a:t>)</a:t>
            </a:r>
            <a:r>
              <a:rPr lang="zh-CN" altLang="en-US" dirty="0" smtClean="0">
                <a:solidFill>
                  <a:prstClr val="black"/>
                </a:solidFill>
              </a:rPr>
              <a:t>，按</a:t>
            </a:r>
            <a:r>
              <a:rPr lang="zh-CN" altLang="en-US" dirty="0">
                <a:solidFill>
                  <a:prstClr val="black"/>
                </a:solidFill>
              </a:rPr>
              <a:t>一定的间隔采样，得到一个多元时间序列</a:t>
            </a:r>
            <a:r>
              <a:rPr lang="zh-CN" altLang="en-US" dirty="0" smtClean="0">
                <a:solidFill>
                  <a:prstClr val="black"/>
                </a:solidFill>
              </a:rPr>
              <a:t>。可以</a:t>
            </a:r>
            <a:r>
              <a:rPr lang="zh-CN" altLang="en-US" dirty="0">
                <a:solidFill>
                  <a:prstClr val="black"/>
                </a:solidFill>
              </a:rPr>
              <a:t>看作是</a:t>
            </a:r>
            <a:r>
              <a:rPr lang="zh-CN" altLang="en-US" dirty="0">
                <a:solidFill>
                  <a:srgbClr val="FF0000"/>
                </a:solidFill>
              </a:rPr>
              <a:t>多通道时间序列分类问题</a:t>
            </a:r>
            <a:r>
              <a:rPr lang="zh-CN" altLang="en-US" dirty="0">
                <a:solidFill>
                  <a:prstClr val="black"/>
                </a:solidFill>
              </a:rPr>
              <a:t>，不同的通道可能来自不同的传感器模式</a:t>
            </a:r>
            <a:r>
              <a:rPr lang="zh-CN" altLang="en-US" dirty="0" smtClean="0">
                <a:solidFill>
                  <a:prstClr val="black"/>
                </a:solidFill>
              </a:rPr>
              <a:t>。</a:t>
            </a:r>
            <a:endParaRPr lang="en-US" altLang="zh-CN" dirty="0"/>
          </a:p>
          <a:p>
            <a:endParaRPr lang="en-US" altLang="zh-CN" dirty="0" smtClean="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5603" y="3699756"/>
            <a:ext cx="7132982" cy="2630679"/>
          </a:xfrm>
          <a:prstGeom prst="rect">
            <a:avLst/>
          </a:prstGeom>
        </p:spPr>
      </p:pic>
    </p:spTree>
    <p:extLst>
      <p:ext uri="{BB962C8B-B14F-4D97-AF65-F5344CB8AC3E}">
        <p14:creationId xmlns:p14="http://schemas.microsoft.com/office/powerpoint/2010/main" val="218146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研究意义</a:t>
            </a:r>
            <a:endParaRPr lang="zh-CN" altLang="en-US" dirty="0"/>
          </a:p>
        </p:txBody>
      </p:sp>
      <p:sp>
        <p:nvSpPr>
          <p:cNvPr id="3" name="内容占位符 2"/>
          <p:cNvSpPr>
            <a:spLocks noGrp="1"/>
          </p:cNvSpPr>
          <p:nvPr>
            <p:ph idx="1"/>
          </p:nvPr>
        </p:nvSpPr>
        <p:spPr>
          <a:xfrm>
            <a:off x="394447" y="789711"/>
            <a:ext cx="11355295" cy="2974422"/>
          </a:xfrm>
        </p:spPr>
        <p:txBody>
          <a:bodyPr>
            <a:normAutofit/>
          </a:bodyPr>
          <a:lstStyle/>
          <a:p>
            <a:r>
              <a:rPr lang="zh-CN" altLang="en-US" dirty="0"/>
              <a:t>出现</a:t>
            </a:r>
            <a:r>
              <a:rPr lang="zh-CN" altLang="en-US" dirty="0" smtClean="0"/>
              <a:t>的问题：</a:t>
            </a:r>
          </a:p>
          <a:p>
            <a:pPr marL="457200" lvl="1" indent="0">
              <a:buNone/>
            </a:pPr>
            <a:r>
              <a:rPr lang="zh-CN" altLang="en-US" dirty="0"/>
              <a:t>通道对输出的贡献并不是均衡的，有的通道对</a:t>
            </a:r>
            <a:r>
              <a:rPr lang="zh-CN" altLang="en-US" dirty="0" smtClean="0"/>
              <a:t>输出起</a:t>
            </a:r>
            <a:r>
              <a:rPr lang="zh-CN" altLang="en-US" dirty="0"/>
              <a:t>决定性作用，而有的通道对输出贡献很小甚至没有。体现在人体运动识别中</a:t>
            </a:r>
            <a:r>
              <a:rPr lang="zh-CN" altLang="en-US" dirty="0" smtClean="0"/>
              <a:t>则为</a:t>
            </a:r>
            <a:r>
              <a:rPr lang="zh-CN" altLang="en-US" dirty="0"/>
              <a:t>针对行走动作，加速度计的通道起决定性作用，而陀螺仪的通道作用很小</a:t>
            </a:r>
            <a:r>
              <a:rPr lang="zh-CN" altLang="en-US" dirty="0" smtClean="0"/>
              <a:t>。常规</a:t>
            </a:r>
            <a:r>
              <a:rPr lang="zh-CN" altLang="en-US" dirty="0"/>
              <a:t>的卷积神经网络中含有相当多的冗余通道。</a:t>
            </a:r>
            <a:endParaRPr lang="en-US" altLang="zh-CN" dirty="0" smtClean="0"/>
          </a:p>
        </p:txBody>
      </p:sp>
      <p:sp>
        <p:nvSpPr>
          <p:cNvPr id="4" name="内容占位符 2"/>
          <p:cNvSpPr txBox="1">
            <a:spLocks/>
          </p:cNvSpPr>
          <p:nvPr/>
        </p:nvSpPr>
        <p:spPr>
          <a:xfrm>
            <a:off x="394446" y="3764133"/>
            <a:ext cx="11355295" cy="29744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b="1" i="0" kern="1200" baseline="0">
                <a:solidFill>
                  <a:schemeClr val="tx1"/>
                </a:solidFill>
                <a:latin typeface="+mn-lt"/>
                <a:ea typeface="黑体" panose="02010609060101010101" pitchFamily="49"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3000" b="0" i="0" kern="1200" baseline="0">
                <a:solidFill>
                  <a:schemeClr val="tx1"/>
                </a:solidFill>
                <a:latin typeface="+mn-lt"/>
                <a:ea typeface="华文楷体" panose="0201060004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800" b="0" i="0" kern="1200" baseline="0">
                <a:solidFill>
                  <a:schemeClr val="tx1"/>
                </a:solidFill>
                <a:latin typeface="+mn-lt"/>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解决方法与局限性：</a:t>
            </a:r>
            <a:endParaRPr lang="en-US" altLang="zh-CN" dirty="0" smtClean="0"/>
          </a:p>
          <a:p>
            <a:pPr lvl="1"/>
            <a:r>
              <a:rPr lang="zh-CN" altLang="en-US" dirty="0" smtClean="0">
                <a:solidFill>
                  <a:prstClr val="black"/>
                </a:solidFill>
              </a:rPr>
              <a:t>模型剪枝：会破坏模型的</a:t>
            </a:r>
            <a:r>
              <a:rPr lang="zh-CN" altLang="en-US" dirty="0" smtClean="0">
                <a:solidFill>
                  <a:srgbClr val="FF0000"/>
                </a:solidFill>
              </a:rPr>
              <a:t>泛化能力</a:t>
            </a:r>
            <a:endParaRPr lang="en-US" altLang="zh-CN" dirty="0" smtClean="0">
              <a:solidFill>
                <a:srgbClr val="FF0000"/>
              </a:solidFill>
            </a:endParaRPr>
          </a:p>
          <a:p>
            <a:pPr lvl="1"/>
            <a:r>
              <a:rPr lang="zh-CN" altLang="en-US" dirty="0" smtClean="0">
                <a:solidFill>
                  <a:prstClr val="black"/>
                </a:solidFill>
              </a:rPr>
              <a:t>注意力机制：侧重于决定性通道，</a:t>
            </a:r>
            <a:r>
              <a:rPr lang="zh-CN" altLang="en-US" dirty="0" smtClean="0">
                <a:solidFill>
                  <a:srgbClr val="FF0000"/>
                </a:solidFill>
              </a:rPr>
              <a:t>并未解决冗余问题</a:t>
            </a:r>
            <a:endParaRPr lang="en-US" altLang="zh-CN" dirty="0" smtClean="0">
              <a:solidFill>
                <a:srgbClr val="FF0000"/>
              </a:solidFill>
            </a:endParaRPr>
          </a:p>
          <a:p>
            <a:pPr lvl="1"/>
            <a:r>
              <a:rPr lang="zh-CN" altLang="en-US" dirty="0" smtClean="0">
                <a:solidFill>
                  <a:prstClr val="black"/>
                </a:solidFill>
              </a:rPr>
              <a:t>叠加层数：造成</a:t>
            </a:r>
            <a:r>
              <a:rPr lang="zh-CN" altLang="en-US" dirty="0" smtClean="0">
                <a:solidFill>
                  <a:srgbClr val="FF0000"/>
                </a:solidFill>
              </a:rPr>
              <a:t>计算复杂度急剧升高</a:t>
            </a:r>
            <a:r>
              <a:rPr lang="zh-CN" altLang="en-US" dirty="0" smtClean="0">
                <a:solidFill>
                  <a:prstClr val="black"/>
                </a:solidFill>
              </a:rPr>
              <a:t>，不适用于可穿戴设备</a:t>
            </a:r>
            <a:endParaRPr lang="zh-CN" altLang="en-US" dirty="0" smtClean="0"/>
          </a:p>
        </p:txBody>
      </p:sp>
    </p:spTree>
    <p:extLst>
      <p:ext uri="{BB962C8B-B14F-4D97-AF65-F5344CB8AC3E}">
        <p14:creationId xmlns:p14="http://schemas.microsoft.com/office/powerpoint/2010/main" val="34408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3" name="内容占位符 2"/>
          <p:cNvSpPr>
            <a:spLocks noGrp="1"/>
          </p:cNvSpPr>
          <p:nvPr>
            <p:ph idx="1"/>
          </p:nvPr>
        </p:nvSpPr>
        <p:spPr/>
        <p:txBody>
          <a:bodyPr/>
          <a:lstStyle/>
          <a:p>
            <a:r>
              <a:rPr lang="zh-CN" altLang="en-US" dirty="0" smtClean="0"/>
              <a:t>方法</a:t>
            </a:r>
            <a:r>
              <a:rPr lang="en-US" altLang="zh-CN" dirty="0" smtClean="0"/>
              <a:t>——</a:t>
            </a:r>
            <a:r>
              <a:rPr lang="zh-CN" altLang="en-US" dirty="0"/>
              <a:t>冗余通道再</a:t>
            </a:r>
            <a:r>
              <a:rPr lang="zh-CN" altLang="en-US" dirty="0" smtClean="0"/>
              <a:t>激活</a:t>
            </a:r>
          </a:p>
          <a:p>
            <a:pPr marL="457200" lvl="1" indent="0">
              <a:buNone/>
            </a:pPr>
            <a:r>
              <a:rPr lang="zh-CN" altLang="en-US" dirty="0"/>
              <a:t>为冗余通道加入高斯</a:t>
            </a:r>
            <a:r>
              <a:rPr lang="zh-CN" altLang="en-US" dirty="0" smtClean="0"/>
              <a:t>噪声</a:t>
            </a:r>
            <a:r>
              <a:rPr lang="zh-CN" altLang="en-US" dirty="0"/>
              <a:t>来观测模型的性能，证明冗余通道内含有潜在的可利用</a:t>
            </a:r>
            <a:r>
              <a:rPr lang="zh-CN" altLang="en-US" dirty="0" smtClean="0"/>
              <a:t>信息。</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244" y="3147057"/>
            <a:ext cx="5458979" cy="2392685"/>
          </a:xfrm>
          <a:prstGeom prst="rect">
            <a:avLst/>
          </a:prstGeom>
        </p:spPr>
      </p:pic>
      <p:sp>
        <p:nvSpPr>
          <p:cNvPr id="6" name="圆角矩形标注 5"/>
          <p:cNvSpPr/>
          <p:nvPr/>
        </p:nvSpPr>
        <p:spPr>
          <a:xfrm>
            <a:off x="7715693" y="3147057"/>
            <a:ext cx="3108960" cy="1982408"/>
          </a:xfrm>
          <a:prstGeom prst="wedgeRoundRectCallout">
            <a:avLst>
              <a:gd name="adj1" fmla="val -144976"/>
              <a:gd name="adj2" fmla="val 5337"/>
              <a:gd name="adj3" fmla="val 16667"/>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15693" y="3211801"/>
            <a:ext cx="3096007" cy="1938992"/>
          </a:xfrm>
          <a:prstGeom prst="rect">
            <a:avLst/>
          </a:prstGeom>
        </p:spPr>
        <p:txBody>
          <a:bodyPr wrap="square">
            <a:spAutoFit/>
          </a:bodyPr>
          <a:lstStyle/>
          <a:p>
            <a:r>
              <a:rPr lang="zh-CN" altLang="en-US" sz="3000" dirty="0" smtClean="0">
                <a:ea typeface="华文楷体" panose="02010600040101010101" pitchFamily="2" charset="-122"/>
              </a:rPr>
              <a:t>直接</a:t>
            </a:r>
            <a:r>
              <a:rPr lang="zh-CN" altLang="en-US" sz="3000" dirty="0">
                <a:ea typeface="华文楷体" panose="02010600040101010101" pitchFamily="2" charset="-122"/>
              </a:rPr>
              <a:t>为冗余通道加上随时间衰减的高斯噪声</a:t>
            </a:r>
            <a:r>
              <a:rPr lang="en-US" altLang="zh-CN" sz="3000" dirty="0" err="1">
                <a:ea typeface="华文楷体" panose="02010600040101010101" pitchFamily="2" charset="-122"/>
              </a:rPr>
              <a:t>σ</a:t>
            </a:r>
            <a:r>
              <a:rPr lang="en-US" altLang="zh-CN" sz="3000" baseline="-25000" dirty="0" err="1">
                <a:ea typeface="华文楷体" panose="02010600040101010101" pitchFamily="2" charset="-122"/>
              </a:rPr>
              <a:t>t</a:t>
            </a:r>
            <a:r>
              <a:rPr lang="en-US" altLang="zh-CN" sz="3000" dirty="0">
                <a:ea typeface="华文楷体" panose="02010600040101010101" pitchFamily="2" charset="-122"/>
              </a:rPr>
              <a:t> = a</a:t>
            </a:r>
            <a:r>
              <a:rPr lang="en-US" altLang="zh-CN" sz="3000" baseline="30000" dirty="0">
                <a:ea typeface="华文楷体" panose="02010600040101010101" pitchFamily="2" charset="-122"/>
              </a:rPr>
              <a:t>t</a:t>
            </a:r>
            <a:r>
              <a:rPr lang="en-US" altLang="zh-CN" sz="3000" dirty="0">
                <a:ea typeface="华文楷体" panose="02010600040101010101" pitchFamily="2" charset="-122"/>
              </a:rPr>
              <a:t> (0 &lt; a &lt; 1)</a:t>
            </a:r>
            <a:r>
              <a:rPr lang="zh-CN" altLang="en-US" sz="3000" dirty="0">
                <a:ea typeface="华文楷体" panose="02010600040101010101" pitchFamily="2" charset="-122"/>
              </a:rPr>
              <a:t>。</a:t>
            </a:r>
          </a:p>
        </p:txBody>
      </p:sp>
    </p:spTree>
    <p:extLst>
      <p:ext uri="{BB962C8B-B14F-4D97-AF65-F5344CB8AC3E}">
        <p14:creationId xmlns:p14="http://schemas.microsoft.com/office/powerpoint/2010/main" val="39520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3" name="内容占位符 2"/>
          <p:cNvSpPr>
            <a:spLocks noGrp="1"/>
          </p:cNvSpPr>
          <p:nvPr>
            <p:ph idx="1"/>
          </p:nvPr>
        </p:nvSpPr>
        <p:spPr/>
        <p:txBody>
          <a:bodyPr/>
          <a:lstStyle/>
          <a:p>
            <a:r>
              <a:rPr lang="zh-CN" altLang="en-US" dirty="0" smtClean="0"/>
              <a:t>挑战</a:t>
            </a:r>
            <a:r>
              <a:rPr lang="en-US" altLang="zh-CN" dirty="0" smtClean="0"/>
              <a:t>1</a:t>
            </a:r>
            <a:r>
              <a:rPr lang="zh-CN" altLang="en-US" dirty="0"/>
              <a:t>：过多的噪声会导致模型难以收敛</a:t>
            </a:r>
          </a:p>
          <a:p>
            <a:r>
              <a:rPr lang="zh-CN" altLang="en-US" dirty="0"/>
              <a:t>解决办法</a:t>
            </a:r>
            <a:r>
              <a:rPr lang="zh-CN" altLang="en-US" dirty="0" smtClean="0"/>
              <a:t>：内部激活</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27" y="2681057"/>
            <a:ext cx="4793203" cy="2903074"/>
          </a:xfrm>
          <a:prstGeom prst="rect">
            <a:avLst/>
          </a:prstGeom>
        </p:spPr>
      </p:pic>
      <p:sp>
        <p:nvSpPr>
          <p:cNvPr id="8" name="矩形 7"/>
          <p:cNvSpPr/>
          <p:nvPr/>
        </p:nvSpPr>
        <p:spPr>
          <a:xfrm>
            <a:off x="7880869" y="3422812"/>
            <a:ext cx="3134866" cy="1015663"/>
          </a:xfrm>
          <a:prstGeom prst="rect">
            <a:avLst/>
          </a:prstGeom>
        </p:spPr>
        <p:txBody>
          <a:bodyPr wrap="square">
            <a:spAutoFit/>
          </a:bodyPr>
          <a:lstStyle/>
          <a:p>
            <a:r>
              <a:rPr lang="zh-CN" altLang="zh-CN" sz="3000" dirty="0" smtClean="0">
                <a:ea typeface="华文楷体" panose="02010600040101010101" pitchFamily="2" charset="-122"/>
              </a:rPr>
              <a:t>将</a:t>
            </a:r>
            <a:r>
              <a:rPr lang="zh-CN" altLang="zh-CN" sz="3000" dirty="0">
                <a:ea typeface="华文楷体" panose="02010600040101010101" pitchFamily="2" charset="-122"/>
              </a:rPr>
              <a:t>冗余通道替换为重要通道。</a:t>
            </a:r>
          </a:p>
        </p:txBody>
      </p:sp>
      <p:sp>
        <p:nvSpPr>
          <p:cNvPr id="9" name="圆角矩形标注 8"/>
          <p:cNvSpPr/>
          <p:nvPr/>
        </p:nvSpPr>
        <p:spPr>
          <a:xfrm>
            <a:off x="7893822" y="3316690"/>
            <a:ext cx="3108960" cy="1227908"/>
          </a:xfrm>
          <a:prstGeom prst="wedgeRoundRectCallout">
            <a:avLst>
              <a:gd name="adj1" fmla="val -129033"/>
              <a:gd name="adj2" fmla="val 3230"/>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065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研究</a:t>
            </a:r>
            <a:r>
              <a:rPr lang="zh-CN" altLang="en-US" dirty="0" smtClean="0">
                <a:sym typeface="+mn-ea"/>
              </a:rPr>
              <a:t>内容与思路</a:t>
            </a:r>
            <a:endParaRPr lang="zh-CN" altLang="en-US" dirty="0"/>
          </a:p>
        </p:txBody>
      </p:sp>
      <p:sp>
        <p:nvSpPr>
          <p:cNvPr id="3" name="内容占位符 2"/>
          <p:cNvSpPr>
            <a:spLocks noGrp="1"/>
          </p:cNvSpPr>
          <p:nvPr>
            <p:ph idx="1"/>
          </p:nvPr>
        </p:nvSpPr>
        <p:spPr/>
        <p:txBody>
          <a:bodyPr/>
          <a:lstStyle/>
          <a:p>
            <a:r>
              <a:rPr lang="zh-CN" altLang="en-US" dirty="0" smtClean="0"/>
              <a:t>挑战</a:t>
            </a:r>
            <a:r>
              <a:rPr lang="en-US" altLang="zh-CN" dirty="0"/>
              <a:t>2</a:t>
            </a:r>
            <a:r>
              <a:rPr lang="zh-CN" altLang="en-US" dirty="0" smtClean="0"/>
              <a:t>：相似通道</a:t>
            </a:r>
            <a:r>
              <a:rPr lang="zh-CN" altLang="en-US" dirty="0"/>
              <a:t>过多时，相应的权值会退化并伤害泛化能力。</a:t>
            </a:r>
          </a:p>
          <a:p>
            <a:r>
              <a:rPr lang="zh-CN" altLang="en-US" dirty="0"/>
              <a:t>解决办法</a:t>
            </a:r>
            <a:r>
              <a:rPr lang="zh-CN" altLang="en-US" dirty="0" smtClean="0"/>
              <a:t>：加入即插即用的模块改进通道多样性</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318" y="2070552"/>
            <a:ext cx="4793203" cy="1575594"/>
          </a:xfrm>
          <a:prstGeom prst="rect">
            <a:avLst/>
          </a:prstGeom>
        </p:spPr>
      </p:pic>
      <p:sp>
        <p:nvSpPr>
          <p:cNvPr id="8" name="矩形 7"/>
          <p:cNvSpPr/>
          <p:nvPr/>
        </p:nvSpPr>
        <p:spPr>
          <a:xfrm>
            <a:off x="7574615" y="2146187"/>
            <a:ext cx="3895363" cy="1477328"/>
          </a:xfrm>
          <a:prstGeom prst="rect">
            <a:avLst/>
          </a:prstGeom>
        </p:spPr>
        <p:txBody>
          <a:bodyPr wrap="square">
            <a:spAutoFit/>
          </a:bodyPr>
          <a:lstStyle/>
          <a:p>
            <a:r>
              <a:rPr lang="zh-CN" altLang="en-US" sz="3000" dirty="0" smtClean="0">
                <a:ea typeface="华文楷体" panose="02010600040101010101" pitchFamily="2" charset="-122"/>
              </a:rPr>
              <a:t>空间位移模块在</a:t>
            </a:r>
            <a:r>
              <a:rPr lang="zh-CN" altLang="en-US" sz="3000" dirty="0">
                <a:ea typeface="华文楷体" panose="02010600040101010101" pitchFamily="2" charset="-122"/>
              </a:rPr>
              <a:t>卷积操作时为复制的通道提供多样性。</a:t>
            </a:r>
          </a:p>
        </p:txBody>
      </p:sp>
      <p:sp>
        <p:nvSpPr>
          <p:cNvPr id="9" name="圆角矩形标注 8"/>
          <p:cNvSpPr/>
          <p:nvPr/>
        </p:nvSpPr>
        <p:spPr>
          <a:xfrm>
            <a:off x="7587569" y="2074673"/>
            <a:ext cx="3863172" cy="1548842"/>
          </a:xfrm>
          <a:prstGeom prst="wedgeRoundRectCallout">
            <a:avLst>
              <a:gd name="adj1" fmla="val -103248"/>
              <a:gd name="adj2" fmla="val 7373"/>
              <a:gd name="adj3" fmla="val 1666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4435" y="3681949"/>
            <a:ext cx="3986306" cy="1316776"/>
          </a:xfrm>
          <a:prstGeom prst="rect">
            <a:avLst/>
          </a:prstGeom>
        </p:spPr>
      </p:pic>
      <p:sp>
        <p:nvSpPr>
          <p:cNvPr id="10" name="圆角矩形标注 9"/>
          <p:cNvSpPr/>
          <p:nvPr/>
        </p:nvSpPr>
        <p:spPr>
          <a:xfrm>
            <a:off x="394447" y="3557371"/>
            <a:ext cx="4163095" cy="1509333"/>
          </a:xfrm>
          <a:prstGeom prst="wedgeRoundRectCallout">
            <a:avLst>
              <a:gd name="adj1" fmla="val 137059"/>
              <a:gd name="adj2" fmla="val 15916"/>
              <a:gd name="adj3" fmla="val 16667"/>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94447" y="3589376"/>
            <a:ext cx="4163095" cy="1477328"/>
          </a:xfrm>
          <a:prstGeom prst="rect">
            <a:avLst/>
          </a:prstGeom>
        </p:spPr>
        <p:txBody>
          <a:bodyPr wrap="square">
            <a:spAutoFit/>
          </a:bodyPr>
          <a:lstStyle/>
          <a:p>
            <a:r>
              <a:rPr lang="zh-CN" altLang="en-US" sz="3000" dirty="0" smtClean="0">
                <a:ea typeface="华文楷体" panose="02010600040101010101" pitchFamily="2" charset="-122"/>
              </a:rPr>
              <a:t>基于注意力的小</a:t>
            </a:r>
            <a:r>
              <a:rPr lang="en-US" altLang="zh-CN" sz="3000" dirty="0" smtClean="0">
                <a:ea typeface="华文楷体" panose="02010600040101010101" pitchFamily="2" charset="-122"/>
              </a:rPr>
              <a:t>GCN</a:t>
            </a:r>
            <a:r>
              <a:rPr lang="zh-CN" altLang="en-US" sz="3000" dirty="0" smtClean="0">
                <a:ea typeface="华文楷体" panose="02010600040101010101" pitchFamily="2" charset="-122"/>
              </a:rPr>
              <a:t>，以</a:t>
            </a:r>
            <a:r>
              <a:rPr lang="zh-CN" altLang="en-US" sz="3000" dirty="0">
                <a:ea typeface="华文楷体" panose="02010600040101010101" pitchFamily="2" charset="-122"/>
              </a:rPr>
              <a:t>通道为</a:t>
            </a:r>
            <a:r>
              <a:rPr lang="zh-CN" altLang="en-US" sz="3000" dirty="0" smtClean="0">
                <a:ea typeface="华文楷体" panose="02010600040101010101" pitchFamily="2" charset="-122"/>
              </a:rPr>
              <a:t>结点权</a:t>
            </a:r>
            <a:r>
              <a:rPr lang="zh-CN" altLang="en-US" sz="3000" dirty="0">
                <a:ea typeface="华文楷体" panose="02010600040101010101" pitchFamily="2" charset="-122"/>
              </a:rPr>
              <a:t>值交换</a:t>
            </a:r>
            <a:r>
              <a:rPr lang="zh-CN" altLang="en-US" sz="3000" dirty="0" smtClean="0">
                <a:ea typeface="华文楷体" panose="02010600040101010101" pitchFamily="2" charset="-122"/>
              </a:rPr>
              <a:t>，提高</a:t>
            </a:r>
            <a:r>
              <a:rPr lang="zh-CN" altLang="en-US" sz="3000" dirty="0">
                <a:ea typeface="华文楷体" panose="02010600040101010101" pitchFamily="2" charset="-122"/>
              </a:rPr>
              <a:t>通道的多样性。</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0" y="5153690"/>
            <a:ext cx="3509971" cy="1369126"/>
          </a:xfrm>
          <a:prstGeom prst="rect">
            <a:avLst/>
          </a:prstGeom>
        </p:spPr>
      </p:pic>
      <p:sp>
        <p:nvSpPr>
          <p:cNvPr id="14" name="矩形 13"/>
          <p:cNvSpPr/>
          <p:nvPr/>
        </p:nvSpPr>
        <p:spPr>
          <a:xfrm>
            <a:off x="7854379" y="5117008"/>
            <a:ext cx="3895363" cy="1477328"/>
          </a:xfrm>
          <a:prstGeom prst="rect">
            <a:avLst/>
          </a:prstGeom>
        </p:spPr>
        <p:txBody>
          <a:bodyPr wrap="square">
            <a:spAutoFit/>
          </a:bodyPr>
          <a:lstStyle/>
          <a:p>
            <a:r>
              <a:rPr lang="zh-CN" altLang="en-US" sz="3000" dirty="0" smtClean="0">
                <a:ea typeface="华文楷体" panose="02010600040101010101" pitchFamily="2" charset="-122"/>
              </a:rPr>
              <a:t>对批量的通道进行解相关，使大部分通道或多或少做出贡献。</a:t>
            </a:r>
            <a:endParaRPr lang="zh-CN" altLang="en-US" sz="3000" dirty="0">
              <a:ea typeface="华文楷体" panose="02010600040101010101" pitchFamily="2" charset="-122"/>
            </a:endParaRPr>
          </a:p>
        </p:txBody>
      </p:sp>
      <p:sp>
        <p:nvSpPr>
          <p:cNvPr id="15" name="圆角矩形标注 14"/>
          <p:cNvSpPr/>
          <p:nvPr/>
        </p:nvSpPr>
        <p:spPr>
          <a:xfrm>
            <a:off x="7867333" y="5045494"/>
            <a:ext cx="3863172" cy="1548842"/>
          </a:xfrm>
          <a:prstGeom prst="wedgeRoundRectCallout">
            <a:avLst>
              <a:gd name="adj1" fmla="val -143464"/>
              <a:gd name="adj2" fmla="val 7374"/>
              <a:gd name="adj3" fmla="val 16667"/>
            </a:avLst>
          </a:prstGeom>
          <a:noFill/>
          <a:ln w="28575">
            <a:solidFill>
              <a:srgbClr val="E228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34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p:bldP spid="14"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mZhbHNlfSIsCiAgICJMYXRleCIgOiAiWEZzZ1RGOXJJRDFjWm5KaFkzc3hmWHN5ZlNoY2JXRjBhR05oYkh0SGZWOXJMVnh0WVhSb1ltWjdXWDBwWGpJdFhHeGhiV0prWVNBb1hHMWhkR2hqWVd4N1IzMWZheTFjZEdsc1pHVjdYRzFoZEdoallXeDdSMzE5S1Y0eUlGeGQiLAogICAiTGF0ZXhJbWdCYXNlNjQiIDogImlWQk9SdzBLR2dvQUFBQU5TVWhFVWdBQUJHVUFBQUNvQkFNQUFBQzcvVTRVQUFBQU1GQk1WRVgvLy84QUFBQUFBQUFBQUFBQUFBQUFBQUFBQUFBQUFBQUFBQUFBQUFBQUFBQUFBQUFBQUFBQUFBQUFBQUFBQUFBdjNhQjdBQUFBRDNSU1RsTUF6ZS9kdXpKMmlabXJWQkJFWmlMRFdYNWhBQUFBQ1hCSVdYTUFBQTdFQUFBT3hBR1ZLdzRiQUFBYnNrbEVRVlI0QWUxZGU0d2t4MW52dTMzZXp1N3MyZzRra1FOelhpQjJnbURPdmhnVTRtVFdnWDhnU0hNNEVuK1FQMmF4aEF4Q2FKYUFzSWtJY3dsR09QekJYQUpDdGlNeEl4NFNEeW03ZmlBclNHWkdRaUNDakdleEVsNVJOSnV6eE5QUjN1NmVpYytPWGZ5cXU2djZxK3AzVDgzMjlsNlhkRGYxK09wNzFWZjFmVlhWM1d0WnVhUUh2ajhYc2lYUjRtcGdtYjFlWE9aTHp2UFFRS1ZiMmt3ZWVpOHd6Y3FEckxTWkFvOWZEcXgvbzhsS204bEI3NFVsK2FlUE5tQXhwYzBVZGdCellMd0xlN256NjZYTjVLRDZ3cEw4OU1WM2ZNVTZVOXBNWVFjd0w4WkxtOGxMODhXbFc5cE1jY2N1TDg1TG04bEw4OFdsVzlwTWNjY3VMODVMbThsTDg4V2xXOXBNY2NjdUw4NUxtOGxMODhXbFc5cE1jY2N1TDg1TG04bEw4OFdsVzlwTWNjY3VMODVMbThsTDg4V2xXOXBNY2NjdUw4NUxtOGxMODhXbFc5cE1jY2N1TDg1TG04bEw4OFdsVzlwTWNjY3VMODVMbThsTDg4V2xXOXBNY2NjdUw4NUxtOGxMODhXbFc5cE1jY2N1TDg1TG04bEw4OFdsVzlwTWNjY3VMODVMbThsTDg4V2xXOXBNY2NjdUw4NUxtOGxMODhXbFc5cE1jY2N1TDg1TG04bEw4OFdsVzlyTVNSdTdoVnZmMzNkNCt0SkpZODNscDdTWkV6WXd5M1hHanZxY3FTVjI2WVR4NXJKVDJzd0pHNWR0L2ttZ2d5RzQ2cDdVRHgwVzJXYisvbFoyOTYrZHNDR2ZsSjBseG02QjBWei9RdlZCdGh1R0xHZkJDMnd6TC9FWnllN2NDZE5zSWV1MzRaZVdhclprL3hjbVFONkNGOWRtWG1ZLzhPSXJ2OFRZbTJHcUxXTDlNdHNDMjBzTmJqUmh5MHp1Z2hmV1p1Yll2ZHdvMm94ZEthSnhoUEE4NDh3QWJqVDNoWURrTDNoaGJlYnFkZHNwelRGMkkwUzVSYXl1OWgydWwzLzFFMkhzNXk5NFlXMm10dVlvZFJTK2lJZHB2ZGoxK1F0ZVZKdFpZdll5WTFubkdIdWoyRWFRanZzVElIaFJiV2IyTlZmVlZjWkNOeGpwUnFNWTBDZEE4S0xheklEZDZZNXhqUjBWWTdUTmNIa0NCQytxemJRWTIzUUdvY09FbXpJektDY2N5d2tRSERaVHlBTU9oTDV1RUR4bWJPK0VqN05KOWs2QTRET1I0Y0FmRFUyS093bXU2dmVwdmZjWjIzQnF0aGticW0wbVMwdGh4eVFtaVVUaHlrdndDSjVXR1JQUnBCOXE4WERQWDVsVFRXTkRJUXhiN3pzVldHY3VLVTFHQzkzYy80cGVUb0tIYTNHdXlSajdhbGg3NzlXd2x1T3ZmK2JBM1Z3N3BLdk5EN284dEtmcG04NU4weDZUS1RFZndVTjRlKzZSei94SUhTYkQyUHVlZU95VEFVQ3owMXowQStoRlZsWHJId2h1YjdMRDRBWVR0YzF2bWNBeUVZNThCQTloZVdEYmkvdmY5UUNnMnBzQmxjcy9lMXVkM2ZIN1UzUUhBVVI1VmV0SVdXZ2tWSlJ6bFVCUm1RY08zekVNYVQ4VGVGSDRkNSs2aHgyKzgyZEMra3hlcmFrNGllQTF0djVkZDk5eXl5MFg3MWxuUVVNNU9WTU9oc0doVFFhVWJybTRIa0RvbkgzSHFsS3IvclJyWTRlYmFrUDIwbmo5SW1maGZ2eTc3WjY2WjZhclR2MUZVYmNrTmtvcXFYbkczbEpyMHBhK0RwRzJnanYxdnVtdi80K2FxNEozKzl0TTFQaFVuRUJ3M0xwNUtjL2pxbzdmanA2dlNkYU0zUXlPSlVxZUlUWWo2OTI2VGlESnM0eGRubkNvbnNPRGNZRnIyQUxiMEZGWC9rbXlOWjBMOVFBVkp4RDhvYy9jNy9EMXRpZCthM29Mb0s0TVgzblpmNDhENVhxcDcrdVJyV0xzb1VRdXdtWm14Q21lUW1kc0lKenB5TU1lQmJVMThwMFdWZ0FxMHpTZXZReFNjVExCWjhIWGplTVBHUlNOUGUzejVRdmc2dUJISDNNdCtySUNuYjN3MHZyNnVoT0tzOFAxZGU4WUJndUlrdzdmNnlDdnNvQnRISzZiSnQ4TmcxU0FFN0lxeEZPNjhuWEEwdHNlZjdSbWN4WitTSkZaRzRFcVRpWTRMbXY5eTJKbVJySjFyQjFvL1pZYjdNWVhlRjMxeTF4bGExcnpKRVdjdGdTZy9LdVA0OUhORnoydjBRN3cxR2RNbk00Z0ptSUI3Si94eWZnM2pEMjV4eUh0UHhpc0t5Z0FSY3FxRUJVbkVwenJzSitTbm1Id0ZWOW8yV015NnRzR2Y1Y05FblJqT1AyQ2VsODFpTE1Cb1dxWEdkZ05WeURPcmwrY3NYNHBjWTdKMEIvUGVrY2NodnB4SmFzSlVYRWl3UWZnS0JtVnFVRU5kS040bVR3UXR4aXM1T3pNZElBUWFVL0ZVRk1mYzFqeE82ZDVkbWpDaGZlQ2xzMktiaFRWQmdsN3V6VDJVdG5PWEFwVGNTTEJNWS9OTDN6cFJPbHA4UjhtVmw5aTRMUE04eG15T25zbTBEbkJaYXdwS0JzK3BZeFp5RW1mMGkrMk1BcDZjT3VjdmduWVppVHF4UkM5RVlzM0hVQzRpcE1JRGlNT0NzclNzVEFSOUp3K3ljWTAxbHcyelovcm5GU2g5L1dGWjV1WXJTM2RpcUVETEFUQnVsL0VJYUsyMHE0d2V2MEdNOXVhU01QK3p1RXFUaUo0ZzVsdzAzNnVrdGZNYXJNSVRtRFA2NDN3M3ZBazYyRGxRbEljVFkzc3ZHM2FNK3k4eHdQUGpRMk5HK1R4eDlkTmJTbHQwMWxqZFF5dnRKWVZvZUlFZ3ZPWTdKcXFuZU11NlpOc3JNUVNtSmU3WmpuQy9vZW5Dd1FyQm5LREZKR2QxMWFERlZNeml5OXpleW90UzE5cFYxU0xydXNHclhWUFg0eFFjUUxCZWJpd2xwNm95UjVOZGNxREkyb2tiVU0rd2VNWTV5dzhVZWZVOG8xalJUdS9HeC90ZVJnbXlqWDhubVpXbVNXV3RhMFlDV0t0allrbytqcEhxVGlCNEh4YnN1VkRlcHdWRlcydGJwRk5rMlZoSFp6d2pzY3ZTeHN5STEzeVdocktJTm4xUFNXZ21XY2ZzV3YvZGMvcmxERUg2dWUxcmdObDBjT3lRelpObGpYd0diVFdQWFV4VXNYeGd2TmR4REExVVpNZDVwVVpqeE5SOXIwRVBZNGMrNlJvSk90elRuN1haT0V3bnk2L2JmY0NxckUzTVFjSXQvVnpuclk2Ylo5bWh6dUVUSS91b1VoOTVteTBpdU1GaHhIbmZEd3pveTRrdU12WUpkcllWaTJLdEdUUHVzN3BOWW1ocFE2U1hiOUsyWm9YZzJwQVY3QllqN0xEUWtPTmNKcktxZ2RIc2lVNU5aS0pWbkc4NE5qSCtVNGlqRENXR0VsTG1kRFluOUJ0QlliWHNNSTRYMk5NRktTaDRMRVJNSk5ucWJHMjMzUkE1d3pvQ2dHdVpubHo2aEFBNElMZ0RMLzdsQkZTbnowYnJlSjR3VHRxTUppZGtjdzl1NHBWSUg1eHg4ZEdlRVlwWmFhaGRlVDNza2pDQnlLbXU2SkJXTllLc2QxNVlWNExyb3Z5UWFlbzREdlZ2Z0svcUZyRlFGMXBhOHE2cTNUTVZvaFJjYnpnTmI5M3pjWko1bDVrdmdNSDRwZnpCTlhvUFR1a1pDckxodzFKR01Bb3dEVlpXT0V1Q1hwdDl6NjdNdklmeHdtWTVMOU4zVVJYMVFDbnAyelpsZzgvbnh4MUlzZ1lGY2NLenJWM0xSR2xhUUhobkplaWJxbk9xRUxiek9YSEVCdXA3MkNzQjdnbXkycklaMmh3QW9hSEtOYlgwVU9QWHJPd3RLMmZVbzZVSWNDdWlSNERXTVluVFN0R3hYR0NZOFRVY0NLTEVpYnFzNkE2YzB4QzQwcnk4NmM0cDBEWFpGazllU3JTZ1pMY1pHTGZ2NnE2WDh2cUtFTUEzZ3dmZkd2eXg2azRUbkRzTXBWd1FrTi9ETVV6eXF6Q0pCTWVZNXEwc2R2a3lYbWlOTkExOFVEWlhZQzVqa1F5c1NiRE42aVBzdGFVSVdqcHJzdXdJbUpWSENjNE5uNGl2alBNV2xKMHE0cGpnRDVmVDlwekVyaHR4d2gyZ1FQMkUraHhXdUp3Rm9NbzA0VkppTHA5K2RxK1EvRklKMmxYOXRRaUJUU1NqMVZ4bk9CWUo1Vnd3Z2hYcVpDTXhORFl2Y0RQZEJkbWx6Y29qaWRPQzluTGJxM3lzeXEyYks1OTJSMnVLQ0FaQzNVbVF5V09BVFowaVdBQ0hjV2lTSk9SYkt5SzR3UWY1WDQ4MHhFdXdGYklXRDJiTUtLa0lDVEVPVzJUVFRVRm5abWFsK3lxUXNMM0VibzRuYUVIVktURlVEWld4WEdDZDdRZzNSQmZLZEEwbFFPc1dzaWtUNEV3R1NnbUMwKzdvYTRKNjgrMFhwcHNxWGRvczRxUklGclFqNG1UU1pRVXFoYW40ampCZ1NEUW1TZGxZSEs0dXR5ZWNGd1l4djdrT0JOZzRIZXpTRytGdWlZTEVBbndaQUhCNHgxME4zMVdDWW5oT3FZYjBVSHFmaVRYY1lJRHdiVklCRUdOZi9sQ1dIb3hDRHk2VHJGNkhoN3U2ZkQvcTFjWUtkZEJpanZtTU5lRUoyajhyQmloYk1FWjBTVnNWVmxZc0FENk52UlZnd0ZPdklwakJPY0kxdElxd28wRmJKM3IvMjJtUllaVFI5S0hiMnQxREE4YXVPUFJjYUxzT3FlZnJ5c3hPQUhFM2VDUUZBMW1JVE9OZXZlVng3czYvbGs4WDA4OVJ1SGN4cXM0Um5DT1lDc2NmM0FMTjdTd3RCSGNKYndXeUhhOVZweG4wUm5JRy81UW1ZVWU2S1E1MXprZGhDb0E1eGlFczBuSktmMGJ5dUk2RWhzMEc2YXBYcDZnYnFrZXZMRlRVQ1l1eEtzNFJ2Q3c0NW5xUHo5eS84VkxZWHg4THN4aTJORXdyRTlZUGJZSnBBODh2YlpwUUxzVGNFV3pGSVkrb2g0RFp5ZU5vT3lCMVNEMWRKS2Rvek50eFM3R1NraFpWemRWUURRV0t2ckdRNC9lZG04MDV2aldDQlc3bldNRVg0WFdkZ0xvN0hOdGh0cE1RSWZNVlZqcENKMkJma1JxZ2NOck5uTGpMTFc0akVpdmh2RSt2ZlBZcnBnSU51a09aWUZmQUc2b0hLSEdydUF1allLcVVFbExnM0FWQ3hUUmdvOUNqbWVldlVjd0t2Qk02eGN1WXMvRDNmSUp0QzBDTHVNc2NiL00wNlpIWHMwSnltcXRnUkozaStTR3BFdURYamdHeldZUVhqZ1JYZVdINjJJQ1RjQkVLMXpGQW11MDRCMTExeWM2NFhlZ1hoMlNGck5abk1LU2hRNENhUkZ2MHh0VTB5dzFHRThhUFNKZHRPb0lZTnBzOXhCMHZVNDlSbzYrdWMyc2VXM0lJUUFSVDJCZ0VWTGJGTUJraFpaUFpLSmlCMFUwbFpxeVNGS2lBK1VJZ2JhWXphczJNOUxqR2JyRk1NMFN0SWZrMjloSytYeUJoV3laTExQSWJnZmR2a1NpMkF6ZllGeVFUVHl6N3prazJNeVcwcGFoRUtsaUI1L09nVW9GREJJYnAyMGpKVENqTFduenF5RGlTOWNFRnN5aUhaSG5MMmxvK3lhNk00eGk2WlhnRTZPL0piZzlLbTdPdVhPNjRxc1hGWFhsNlM5UnEvOVdneW0vOERFZFVKYTdSenRONm9DYWRBemdpVFN5SGM4aHdhQ0dFbzJlU2FpQ1NCVTdPQ01GNTBhOXB0QitYcFE2R2M3NlJGLzFOOXBtc0hNajRCQ0ltcEJsSWNxWG5qK0NKZmNkYlBUV1V0UWh0Mk16bHdsNU5SdXBPZ25hMENqSzRsQ0NxSmxGTEcyUTA1dXJOYXBxYmpOZUUrOVo5MEpTekNBVkZ5a2xWVUdraWgxOGtZTHpXYnhGNkZwVzg1SmJyR25HcEVDbEtxeEtMWkxNTllGQ3Raa1JRUHFpaWYrMnlmTkpFU3dGMHVEa1JDUkFjWXA4bk0wMDZGaUtUcjVmSXBTYTNmU0JPaFZkckJYZzErTk1zUmsralpXN0E1ekt5bk9pTXhIUlYxSVZqSUN2VDFsckV4VTc5WkdDKzQ1bjVxUWQ2OFpFcWFUTEJ3b1RZak10Q0tRWWNaMEVIRm9UNVdLaGdZNEI2ZkE3S1pTV2o3T1p5T2ttY2VGUERnYW1PL1lraUpKWjVDZDRJTzNGM29yTjhCaVlYa2J4bFZidUxGZlZKZ1Z2VWhXMGdDOVV4UTdHU01INWNPNVF5b3ZDRVVSNlR0cGowcndhend6QTBIbUNrdTlLUmRrNFMvRTJjNEd3WWlyYlpaZnRSMmFrSVZoS1BNUFBaNVNqOEM0cFIwVjBTZm1MVXJHTG82NUY0UXJxa2I1TldSWCtIMTVMTVNhbG04a0NCbzRRNGs1WnNNQ3BnRUd1WWpzWlp5a1htMWwwTHJIclpMSXIreVk4dXE0RXV0eFh2ZVpxd09wb29ZNm9UL01icFdJWFQ2VE5kQWcvTnZ6NHZOdE5mYWJEclp6R2oyb3pmQmpKczdMMmJXaC9XaXpGMll5K1B6QWlmdGVadzlDOFhNUlVtK2xCQlJzZXFhZFJsUEdOK3F5UkI1UW1GNlZpRjArazREWENqdzNmMkhLN3FmZnphWGhLQ2F1ZUErTjJpVVpvUE42U0VaWnhsdUp0WmlPbE1QSGdpOHo1dGs3TE8zU3hsSE5nYXd5UnBaRllWZzNGYXdLdnQraUttdlMvVVNwMnNTbEdxMU1BUDhxK2JrN2UvYlFvMzNxM3VaQWppUmRlU1AvOEREek8wTVBQdmJsOHZSRzdPSlRrc2hQSmtvY2llUzdHWnNETGxlVElFa0oyM1FzamVBamljYWc3SGtCbTd4Vi9oSHZlQ0NJKzdpZWtFdzRXcFdLblY2VGdQRWFYS3lTSG41VjN2RzNWbUJRV2pENC9nL09JUHNIZUEwdnlqdzA4aXdMZlpUZ3BpaVVCaytvM3htWmlybmRUa1JMQVdGWDdkaDQ3YUJucEt0L080MXNxSnIvY1YrR3pSbTYxMFdsSFlNcisyd1BHRUJVN1NDTUY1MXYveTVTNDkycXA2em1YZi9kZ2l3TFllUjZXaGFVTkgzUk1CZXgybDREc2M4UWZjaXJtNnF4REZ1WW9sZ2lHNU5rWW00R1lsTFBrZUNNZ3UyS3p6R2Y3MEFWc2VmTUNOZmJ0OWRHZTAvWUEreVlBWFRqY1BEbHora3VOdDR1cURMOFJLbmF3UlFyT0Y3NCtwZHFRbnNveHBybmEwWWU5Y3dRSmFmTDVHU2lQV2lYZlhMczExUjY3ZDVzWWRTUkxrcmNVbVJpYndRbzRUSUV0Q1Npa3UrTEMxYnlzZG8vVzVScHdqbWorbXgzOUZIRmlia1QzRSt4OWt6eTRGNkZpaDdkSXdWZkIzQTZSZFY0RzdLN25iTDhiWnI5SklLYVFKVllCN0pVRzF4aDc4bU1WZkg3N2h0WHpucTR4ejFLTXpXQVYzak1zYjljN3lSdDdLNmdXM0QvREZjQnUvTW5PWCtNYjdGZkFwSHpBeDRubzVnODNyWDN2RkRrMWkrRXFkbEZGQ3Q3U2ptZEdjdFZ4UE9mc2pSMGNDYXlsNWlwVmg0Wks0S3F0TWZ1L2d5RmVRNURMbkhtV1ltd0c4ekdWSVBIQXdDZytYNEpuVGRqcmJvOFpUMGhlVTYxN0tuZ1h2MldRQStCRWRNM1A0eUYwcVpaNHFqNklVQlc3a0pHQ3Q4bTZCM2pFdGdLLy9ZcExwYlpwWVoyNklDcW44OXVVQjcwMi9tcERhT3lvejZuTEVOZzhTekUySTZJSGMySjN2VldUaDdwaVJ6anJoY00yclplRkJ0Z1AyVGY5dTRLREhsZlZVMWhpUXQrVkVKQ1J2NkVxZG50RkN0NzBiSjJEWDRVemNOTlpubjBaVzBDSXRpRXFwL09yYjRkZzVYYTYzcmNmTjdvbXFKcG5LY1ptem5xN1ljSERaTCtRVEN3dGVEQWNRdTQ0K0p3VmxPQ0diZG5weDFDSE1aSXRkVVJEMWNhUWY3SkMySnRzUzVNSlU3R0xJMUp3TUNhRFhzdkNOa1dlRSt4amZzL1Z3UjNRWDByRFRucllsdWV2bmM3LzJlQUsrdzZ1MEFFSmRzeXpGR016QXpMQzZjVUs2QUZUMlBTcTYzSmJoa2hOMVhIVnZ2YzgrQ3FBc1VXUTV6allVZTFhRC9BeEVxYzhIclowdVJBVnUwaWlCT2Q3NWd1U1dLWGpYUWZpTVBJdGEvUTlhS3MwNzVNUTA4bklOOG9sK3VvL1B2d0xqaExCRWpjZE81bG5LY1ptV3RDQnlZVHBKNGNmZUdGQmF5NTZhVDJTM0N2LzhpdGZzUXM0OHBUVEdpZTRlOHYyMytsNDltZ29RVE5sZ2xYc29vb1NuT3Zzc2lUNUlFcGJvZ1RQdVNMT0NFVGRsSDVuUFkvb28xQW5UNW1ZWnluR1pzWnFvT1ZqTG0wRk1STGV0Y1drVFRibER0eUg4eXhabTNoRU4vNlFEMlN5Q3FwaUYxT0U0SlUyckdUVGhiUC9zSlMzUk5iWjUzc2ZtWXlacEwwWHRBaVE5TVBFT2krTFpsbjZ1UHlMY2Z5elozZEpLaVRUQ3g5SkFwVTRpeFZEbnI3eVRtZkVJUXovenRYNU1EUmpvaDFFZEYrOEx0ZmRzQjdwNmhVVnUxM0RCSC8ra1NkcU1CbjJuc2NlZnZqaFJ6N2I0SG52ZFRSNHpvYnk0RTg2UmxKQncwUHVoWFRBSk5zVlRZWlp3cVFuU2NiK2doci9yWHZFYVhYVy9NaGJWMndVQ0lMRjdjRklyamcrNUhWdjQ0aUh5WTg4VCtDRHpGWkJWU3d3aEFuZUl4cVRXWGxRQk90alArZzRWSUZvZXIvYVdUUWgxQ2JIRUlaWmlyY1pSS1pHNTNTSHNTR1J6WDdPMTQwRjFFOTlVU0JzcWRaa2VZeFovY2xMc21na1ExWHNJZ3dWL05QU1VFam1kc0dHc3htN3l6Qi9BcnYyRzdZVXFsK3hOOHhTMS91RDMvaEwyMEhyekR3eFdJM2pUTVV4V1RGc0JON0NjeTQwcEZPK1ltL2IrZUZ2WnFJZTBnbEhjdktVVVlCa0ZIeUdYYS8rc1JybUM0em1mMGRoM2h3eDZsQ1NPMWFXT05WWmZZd2xLOWt5Qyt1N2FzZTUzN3Y0YlU3TnN2UlNLZ1EvaU9GYmF6YzEyTWIvTk9tMlJUUmsvMVZVN0tMSktQaUE3MWUreUtaOW5PY3dlWmJxaFlvL0VwZkF2UEpZV1hJSXlrMHVaV29xK1RxWkhKUUFZcjB0V2NaUnphWlZtZkE0VDJKek1vcUszYmFCdDd2WG9DT0wyL1k1Vzlmb29WYmwzMjQ5dlB2SkhUL2RCV1ZsZnE3MkxoY0U2K1psRDNvYUxIbllBM0p0U2oyZzNXUlZoMjdSS3IrSWl6WW5QVTFQZEJBMEkxaUFqKzY3clZsL3dsVHM0c3NvZU5kK25IQlZHY3lzSExyOWxyR3FJaDFwQ3pSYU1YODgzTmlSTXRkb25xSUt3eEhZTlVBWlpjbWpHcFJyZUNjUFFjMUc2d2JlNDV0ODU4MWNvNm5VcU4zQ1dqaFJSdTByQ3hlaEtuYVJaUlFjbmhNSW5EZXdQanAwY1UzMFUrMnhnOGZ2aDBIZ0lsOVBQVEp6Yk11NjZ5OEFNdGNnNnpML2t2d0dLazJ5cExPaGxxdUdRMkFWdTFZNlIxYjBXU2lKSGY0Mlg1QS9TcDJ6aFlpT2Q2dnhuZFRjZlJxR0ZNVlFGVHM0TWdwdWUwNCtRSnpKM2pBRlA2R2dEN0FQb20ybGh0dGNyZzBsN1h2N1NUNEhlTHJqOGNjYTdMMEVhZ29zRWV3QjJjV3dLQ3NBZHVJcU9rNGRXd0hzOEoyUC9RWTc3QlBVZGtUSGJXWURWOGZmSWczcHNxRXFkdEZrRk56eG5IaURqOStQMU5PeEZBeTl4TjYwRzNEZXdQZzFscElXdlZ0Syt1eklBVFV1OHl3cExQZ0xBM3RkODlkUHA2YnJPY0tyanMzWS85OU9xVGtSSFk0YUwrTTE5bXUwSlZVK1ZNVXVsb3lDd3hRNWdsVytlMW9PT3J0SXhTUUhidGxYYThpTXNPN3U4UnFTS3VSbWY2VXVWSFkwSkNCNHlzZzBTeFI3UUw3ampXSkFxK2txT2xBdkNRMHcxUUYxbktDSDc1NnMwWlhzSElTcDJNV1lVWERIS2NGbThMakg3S3ZadVpNOUszWDNEeURaajQzNFRwRW9tMHZ1dzhZMytySTN6eGhuU2NIdUwxUk14djkrOUhyTmdyZlVXdGFmdWZQbVNSV3E1cXg4OXI1SmZvcEJCVWxXQ2xHeDB6bXI0UFlDWXlIb2dyMjBMaVJqSkJMcW5IZiswQ01mQnhGOVpwU3R3RTkrdHM3dStJUm9jMytOczZUaDE0c0wyUTRwZERTSnl3MjZuTS85M0szczhPMTlyYk85d1BETndDVnJUcjVUcE1Fa0xBYXEyT21iVlhEM1ZmSUZ2czQwaGduNWlBSnJlUStPRExEeTZpaVg0K05ONHl4RnNZdTJmYk1YbERIVXVNL1dsYUozd2ZtZURkSmhmV3NtZXdpc285WExXUVYzUFdlbGZtRE5Hcm5lYnI0aFdlUDNSbXV5NUdhNjRvWlhiNUJsNHl4SnpNR1oyaVFQYVFlampLeGRETHRBa2IzY2lNNTZHdXByYnNscTA1bXNnb3UvS3ZveWUzLzlzZ21taU8vQnJhbi81bitHbmwwRkVqVE9VaUFWV2JuaXY3cVRiZFBKTkx5bE9KaUErRU9uMWNiUjUrSmdnekVrcWMwcytGTTNYUFJmWHYveEpJVGlZTEJSL25ZSmd3QlBQbk1oS3FzMEJCU1Z5cTlwbGhUay9zSWcxbFg0KzB4V3N4KzNUNnZVM0wzU3lvZS9lemdacllqZXh5OTRDRE9LUDJxU2Q1WWsvTGJ5Q0p1c3ppM1Q5Sm4xdEZsWmt1OW9UNXRTSlA3akZ6eUVIWDRjN3B6cEFhQ0RnZzl1M2gvaitHQ09zV0l4MWxlYVo2Wjl6QkZVb0FSNUNCN0lDQTVYdkJmQThFcEQwQU53SGVFT2d6RWNjMjE3b3RlSHNqRzdRSUsrYkJnTTlNcEQ4R0MydWMzSVdiU053cDRQYmtHNWtQUTFIMi9GVWk3RDF6R3lSWjFJVS9rSUhzZ3lmeWxFcmlQY1ppNzV3ZHJTZWZuYmpydUdIQ2NkSStuNVl6NFNDaEF0SDhFREdIRytVaWxQb2Nhd21SMC8yRktRSWZuQmpxT213bTkwY2tqYkpxNXBKdUU3TDhFRGVlNjY1OTY4c1FPYkNRTDZyNzJnMmp6cUtuK1FCMVY4RU9KMzhxRXJxZVlsdUdTQVp1WisrZGRsRVh2dDJGTmZDVnhtU2cxQUEvWGplcCtoMVBacDBRQy9POERWWjVsS0RTVFdBSCswOEh4aTZCS3cxSUQ5eDNYeTMxT1dBMUVvRGVCNFpzSUhoZ29sYnNtc0FRMDB5SGNvRGFBclVaeCtEZkRQTzJ5ZWZqRkxDUTFxQUg4bVJONGlHRVJib2pyRkd1Z0ZQTmw1aXNVdFJadGNBM2dRK29ROVhUVzVUQ1dHNldvQTMyWC93SFFwbE5oUG13YWFUSG1qOXJTSlY4cGpYZ000Qkw3ZFBOWVM0Mm5Xd0RaNU0vczB5MW5LWmt3RHVKOTAzN2N3aHJKRWRNbzFjRlg1QnM4cEY3WVV6NFFHOElHOFhSTjRTaHczandhZUtSK2N1WGtHMjVDa05mSGhJa1A0U2pTblhnT3pUSHk0Nk5TTFdncG9TQU5kZVd2d0R3SHZxaGdpVXFJNVRScFk4RzROZ3Q1dk9rMmlscklZMHNCWTNocFV5M2RWRE9uMGxLTlo4bTRObHVTNzI2ZGM1bEs4eVRRdzhneGxZWHFmYVpxTXg3TDNpZExBSFBsRTg1bGoveURRaVZKRnlVeENEVndsWDNRWnlQZjlFM1l1d1c1R0RWUWE1SEt5L2NiTnFJSlM1cFFhT0hQNDczOXVwNjk5N2FGUDBUODhreEpQQ1g3emFBQWZneUJwN2VZUnZKUTBxd2FjdjM0dXJZYjRxYXdZeTM2blhRTWRhUzUyWnZPMHkxdktON0VHOEUxcEpRMG54bGdpT08wYTROL3RwR252dEF0Y3lqZXhCbWFvd1NBL01jSVNRUTRhK0gvTW5HdXo4WmlXT2dBQUFBQkpSVTVFcmtKZ2dnPT0iCn0K"/>
    </extobj>
  </extobjs>
</s:customData>
</file>

<file path=customXml/itemProps1.xml><?xml version="1.0" encoding="utf-8"?>
<ds:datastoreItem xmlns:ds="http://schemas.openxmlformats.org/officeDocument/2006/customXml" ds:itemID="{40225495-EC77-418F-882D-8D54027AA67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1789</TotalTime>
  <Words>2000</Words>
  <Application>Microsoft Office PowerPoint</Application>
  <PresentationFormat>宽屏</PresentationFormat>
  <Paragraphs>400</Paragraphs>
  <Slides>31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黑体</vt:lpstr>
      <vt:lpstr>华文楷体</vt:lpstr>
      <vt:lpstr>华文新魏</vt:lpstr>
      <vt:lpstr>宋体</vt:lpstr>
      <vt:lpstr>微软雅黑</vt:lpstr>
      <vt:lpstr>Arial</vt:lpstr>
      <vt:lpstr>Calibri</vt:lpstr>
      <vt:lpstr>Times New Roman</vt:lpstr>
      <vt:lpstr>Office Theme</vt:lpstr>
      <vt:lpstr>多通道卷积神经网络人体运动识别研究</vt:lpstr>
      <vt:lpstr>选题背景与意义</vt:lpstr>
      <vt:lpstr>研究现状</vt:lpstr>
      <vt:lpstr>研究现状</vt:lpstr>
      <vt:lpstr>研究现状</vt:lpstr>
      <vt:lpstr>研究意义</vt:lpstr>
      <vt:lpstr>研究内容与思路</vt:lpstr>
      <vt:lpstr>研究内容与思路</vt:lpstr>
      <vt:lpstr>研究内容与思路</vt:lpstr>
      <vt:lpstr>研究内容与思路</vt:lpstr>
      <vt:lpstr>研究内容与思路</vt:lpstr>
      <vt:lpstr>研究内容与思路</vt:lpstr>
      <vt:lpstr>研究内容与思路</vt:lpstr>
      <vt:lpstr>研究内容与思路</vt:lpstr>
      <vt:lpstr>实验结果</vt:lpstr>
      <vt:lpstr>实验结果</vt:lpstr>
      <vt:lpstr>实验结果</vt:lpstr>
      <vt:lpstr>实验结果</vt:lpstr>
      <vt:lpstr>实验结果</vt:lpstr>
      <vt:lpstr>实验结果</vt:lpstr>
      <vt:lpstr>实验结果</vt:lpstr>
      <vt:lpstr>实验结果</vt:lpstr>
      <vt:lpstr>实验结果</vt:lpstr>
      <vt:lpstr>实验结果</vt:lpstr>
      <vt:lpstr>实验结果</vt:lpstr>
      <vt:lpstr>未来与展望</vt:lpstr>
      <vt:lpstr>科研成果</vt:lpstr>
      <vt:lpstr>科研成果</vt:lpstr>
      <vt:lpstr>科研成果</vt:lpstr>
      <vt:lpstr>科研成果</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BING: Binarized Normed Gradients for Objectness Estimation at 300fps</dc:title>
  <dc:creator>MingMing Cheng</dc:creator>
  <cp:lastModifiedBy>黄 文博</cp:lastModifiedBy>
  <cp:revision>1070</cp:revision>
  <dcterms:created xsi:type="dcterms:W3CDTF">2019-08-31T02:02:00Z</dcterms:created>
  <dcterms:modified xsi:type="dcterms:W3CDTF">2022-05-15T01:58:29Z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3" name="FOOTER_334E55B0-647D-440b-865C-3EC943EB4CBC">
    <vt:lpwstr>XGVuZHtkb2N1bWVudH0K</vt:lpwstr>
  </property>
  <property fmtid="{D5CDD505-2E9C-101B-9397-08002B2CF9AE}" pid="4" name="KSOProductBuildVer">
    <vt:lpwstr>2052-11.3.0.9236</vt:lpwstr>
  </property>
</Properties>
</file>